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876FF-C6B7-4EE2-BD2F-1EF010BCB550}" type="datetimeFigureOut">
              <a:rPr lang="it-IT" smtClean="0"/>
              <a:t>29/06/2011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DF03D-407E-4884-913B-215923C3DF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40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F6859-0929-4951-9050-F68D1B6EBD4B}" type="slidenum">
              <a:rPr lang="it-IT"/>
              <a:pPr/>
              <a:t>1</a:t>
            </a:fld>
            <a:endParaRPr lang="it-IT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3EE72-4B28-4A3F-A871-960FEEA2D64F}" type="slidenum">
              <a:rPr lang="it-IT"/>
              <a:pPr/>
              <a:t>13</a:t>
            </a:fld>
            <a:endParaRPr lang="it-IT"/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ES: ‘Gratteri P’:AU</a:t>
            </a:r>
          </a:p>
          <a:p>
            <a:r>
              <a:rPr lang="it-IT"/>
              <a:t>ES: inhibition of HIV replication in human</a:t>
            </a:r>
          </a:p>
          <a:p>
            <a:r>
              <a:rPr lang="it-IT"/>
              <a:t>ES: carbonic anhydrase with helicobacter pylori</a:t>
            </a:r>
          </a:p>
          <a:p>
            <a:r>
              <a:rPr lang="it-IT"/>
              <a:t>ES: fourier transform infrared spectroscopy</a:t>
            </a:r>
          </a:p>
          <a:p>
            <a:r>
              <a:rPr lang="it-IT">
                <a:solidFill>
                  <a:srgbClr val="FF3300"/>
                </a:solidFill>
              </a:rPr>
              <a:t>ES: Carbene metal complex</a:t>
            </a:r>
            <a:r>
              <a:rPr lang="it-IT"/>
              <a:t> was proven to be a </a:t>
            </a:r>
            <a:r>
              <a:rPr lang="it-IT">
                <a:solidFill>
                  <a:srgbClr val="FF3300"/>
                </a:solidFill>
              </a:rPr>
              <a:t>key catalyst of olefin metathesis</a:t>
            </a:r>
            <a:r>
              <a:rPr lang="it-IT"/>
              <a:t>, ( it received the </a:t>
            </a:r>
            <a:r>
              <a:rPr lang="it-IT" b="1"/>
              <a:t>Nobel Prize</a:t>
            </a:r>
            <a:r>
              <a:rPr lang="it-IT"/>
              <a:t> in chemistry in December </a:t>
            </a:r>
            <a:r>
              <a:rPr lang="it-IT" b="1"/>
              <a:t>2005)</a:t>
            </a:r>
            <a:r>
              <a:rPr lang="it-IT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FBAE-6517-4630-9564-21B4668CB274}" type="datetimeFigureOut">
              <a:rPr lang="it-IT" smtClean="0"/>
              <a:t>29/06/2011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3506-82C9-43D4-AC1B-B903AC195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149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FBAE-6517-4630-9564-21B4668CB274}" type="datetimeFigureOut">
              <a:rPr lang="it-IT" smtClean="0"/>
              <a:t>29/06/2011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3506-82C9-43D4-AC1B-B903AC195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605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FBAE-6517-4630-9564-21B4668CB274}" type="datetimeFigureOut">
              <a:rPr lang="it-IT" smtClean="0"/>
              <a:t>29/06/2011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3506-82C9-43D4-AC1B-B903AC195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272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433" y="275167"/>
            <a:ext cx="8229134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433" y="1599596"/>
            <a:ext cx="4039362" cy="452664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655" y="1599596"/>
            <a:ext cx="4040913" cy="452664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433" y="6251726"/>
            <a:ext cx="2133652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552915" y="6248703"/>
            <a:ext cx="2133652" cy="476250"/>
          </a:xfrm>
        </p:spPr>
        <p:txBody>
          <a:bodyPr/>
          <a:lstStyle>
            <a:lvl1pPr>
              <a:defRPr/>
            </a:lvl1pPr>
          </a:lstStyle>
          <a:p>
            <a:fld id="{0BE9559D-8744-4E4C-B5FD-A57D43F81271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>
          <a:xfrm>
            <a:off x="3124498" y="6248703"/>
            <a:ext cx="2895005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021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433" y="275167"/>
            <a:ext cx="8229134" cy="585107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433" y="6251726"/>
            <a:ext cx="2133652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>
          <a:xfrm>
            <a:off x="6552915" y="6248703"/>
            <a:ext cx="2133652" cy="476250"/>
          </a:xfrm>
        </p:spPr>
        <p:txBody>
          <a:bodyPr/>
          <a:lstStyle>
            <a:lvl1pPr>
              <a:defRPr/>
            </a:lvl1pPr>
          </a:lstStyle>
          <a:p>
            <a:fld id="{949AE821-FBC4-438A-B50C-51E9B5C18D0F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>
          <a:xfrm>
            <a:off x="3124498" y="6248703"/>
            <a:ext cx="2895005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796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433" y="275167"/>
            <a:ext cx="8229134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433" y="1599596"/>
            <a:ext cx="4039362" cy="452664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5655" y="1599595"/>
            <a:ext cx="4040913" cy="21907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5655" y="3935489"/>
            <a:ext cx="4040913" cy="21907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433" y="6251726"/>
            <a:ext cx="2133652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>
          <a:xfrm>
            <a:off x="6552915" y="6248703"/>
            <a:ext cx="2133652" cy="476250"/>
          </a:xfrm>
        </p:spPr>
        <p:txBody>
          <a:bodyPr/>
          <a:lstStyle>
            <a:lvl1pPr>
              <a:defRPr/>
            </a:lvl1pPr>
          </a:lstStyle>
          <a:p>
            <a:fld id="{3FCFF2B9-1525-4A2D-B802-4F5F32D91031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>
          <a:xfrm>
            <a:off x="3124498" y="6248703"/>
            <a:ext cx="2895005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3939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433" y="275167"/>
            <a:ext cx="8229134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433" y="1599595"/>
            <a:ext cx="4039362" cy="21907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5655" y="1599595"/>
            <a:ext cx="4040913" cy="21907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433" y="3935489"/>
            <a:ext cx="4039362" cy="21907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655" y="3935489"/>
            <a:ext cx="4040913" cy="21907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433" y="6251726"/>
            <a:ext cx="2133652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>
          <a:xfrm>
            <a:off x="6552915" y="6248703"/>
            <a:ext cx="2133652" cy="476250"/>
          </a:xfrm>
        </p:spPr>
        <p:txBody>
          <a:bodyPr/>
          <a:lstStyle>
            <a:lvl1pPr>
              <a:defRPr/>
            </a:lvl1pPr>
          </a:lstStyle>
          <a:p>
            <a:fld id="{3FB6A2DC-7B68-42C5-BF08-FEE3DFFC774E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>
          <a:xfrm>
            <a:off x="3124498" y="6248703"/>
            <a:ext cx="2895005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91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FBAE-6517-4630-9564-21B4668CB274}" type="datetimeFigureOut">
              <a:rPr lang="it-IT" smtClean="0"/>
              <a:t>29/06/2011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3506-82C9-43D4-AC1B-B903AC195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00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FBAE-6517-4630-9564-21B4668CB274}" type="datetimeFigureOut">
              <a:rPr lang="it-IT" smtClean="0"/>
              <a:t>29/06/2011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3506-82C9-43D4-AC1B-B903AC195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72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FBAE-6517-4630-9564-21B4668CB274}" type="datetimeFigureOut">
              <a:rPr lang="it-IT" smtClean="0"/>
              <a:t>29/06/2011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3506-82C9-43D4-AC1B-B903AC195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896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FBAE-6517-4630-9564-21B4668CB274}" type="datetimeFigureOut">
              <a:rPr lang="it-IT" smtClean="0"/>
              <a:t>29/06/2011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3506-82C9-43D4-AC1B-B903AC195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16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FBAE-6517-4630-9564-21B4668CB274}" type="datetimeFigureOut">
              <a:rPr lang="it-IT" smtClean="0"/>
              <a:t>29/06/2011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3506-82C9-43D4-AC1B-B903AC195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876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FBAE-6517-4630-9564-21B4668CB274}" type="datetimeFigureOut">
              <a:rPr lang="it-IT" smtClean="0"/>
              <a:t>29/06/2011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3506-82C9-43D4-AC1B-B903AC195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0047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FBAE-6517-4630-9564-21B4668CB274}" type="datetimeFigureOut">
              <a:rPr lang="it-IT" smtClean="0"/>
              <a:t>29/06/2011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3506-82C9-43D4-AC1B-B903AC195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233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FBAE-6517-4630-9564-21B4668CB274}" type="datetimeFigureOut">
              <a:rPr lang="it-IT" smtClean="0"/>
              <a:t>29/06/2011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3506-82C9-43D4-AC1B-B903AC195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45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4FBAE-6517-4630-9564-21B4668CB274}" type="datetimeFigureOut">
              <a:rPr lang="it-IT" smtClean="0"/>
              <a:t>29/06/2011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43506-82C9-43D4-AC1B-B903AC195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16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cas.org/help/scifinder/index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1991" y="480786"/>
            <a:ext cx="8334576" cy="1646465"/>
          </a:xfrm>
        </p:spPr>
        <p:txBody>
          <a:bodyPr>
            <a:normAutofit fontScale="90000"/>
          </a:bodyPr>
          <a:lstStyle/>
          <a:p>
            <a:pPr defTabSz="883402"/>
            <a:r>
              <a:rPr lang="it-IT" b="0" dirty="0">
                <a:solidFill>
                  <a:srgbClr val="3333CC"/>
                </a:solidFill>
                <a:latin typeface="Arial" charset="0"/>
              </a:rPr>
              <a:t/>
            </a:r>
            <a:br>
              <a:rPr lang="it-IT" b="0" dirty="0">
                <a:solidFill>
                  <a:srgbClr val="3333CC"/>
                </a:solidFill>
                <a:latin typeface="Arial" charset="0"/>
              </a:rPr>
            </a:br>
            <a:r>
              <a:rPr lang="it-IT" dirty="0" err="1" smtClean="0">
                <a:latin typeface="Verdana" pitchFamily="34" charset="0"/>
              </a:rPr>
              <a:t>SciFinder</a:t>
            </a:r>
            <a:r>
              <a:rPr lang="it-IT" dirty="0" smtClean="0">
                <a:latin typeface="Verdana" pitchFamily="34" charset="0"/>
              </a:rPr>
              <a:t/>
            </a:r>
            <a:br>
              <a:rPr lang="it-IT" dirty="0" smtClean="0">
                <a:latin typeface="Verdana" pitchFamily="34" charset="0"/>
              </a:rPr>
            </a:br>
            <a:r>
              <a:rPr lang="it-IT" sz="3200" dirty="0" smtClean="0">
                <a:latin typeface="Verdana" pitchFamily="34" charset="0"/>
              </a:rPr>
              <a:t>e le risorse </a:t>
            </a:r>
            <a:r>
              <a:rPr lang="it-IT" sz="3200" smtClean="0">
                <a:latin typeface="Verdana" pitchFamily="34" charset="0"/>
              </a:rPr>
              <a:t>per la chimica</a:t>
            </a:r>
            <a:r>
              <a:rPr lang="it-IT" b="0" dirty="0">
                <a:solidFill>
                  <a:srgbClr val="3333CC"/>
                </a:solidFill>
                <a:latin typeface="Arial" charset="0"/>
              </a:rPr>
              <a:t/>
            </a:r>
            <a:br>
              <a:rPr lang="it-IT" b="0" dirty="0">
                <a:solidFill>
                  <a:srgbClr val="3333CC"/>
                </a:solidFill>
                <a:latin typeface="Arial" charset="0"/>
              </a:rPr>
            </a:br>
            <a:endParaRPr lang="it-IT" b="0" dirty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617296" y="2674560"/>
            <a:ext cx="5768302" cy="2606524"/>
          </a:xfrm>
        </p:spPr>
        <p:txBody>
          <a:bodyPr/>
          <a:lstStyle/>
          <a:p>
            <a:pPr marL="0" indent="0" algn="ctr" defTabSz="883402">
              <a:lnSpc>
                <a:spcPct val="80000"/>
              </a:lnSpc>
              <a:buNone/>
            </a:pPr>
            <a:endParaRPr lang="it-IT" sz="1900" b="1" i="1" dirty="0" smtClean="0">
              <a:latin typeface="Verdana" pitchFamily="34" charset="0"/>
            </a:endParaRPr>
          </a:p>
          <a:p>
            <a:pPr marL="0" indent="0" algn="ctr" defTabSz="883402">
              <a:lnSpc>
                <a:spcPct val="80000"/>
              </a:lnSpc>
              <a:buNone/>
            </a:pPr>
            <a:r>
              <a:rPr lang="it-IT" sz="1900" b="1" i="1" dirty="0" smtClean="0">
                <a:latin typeface="Verdana" pitchFamily="34" charset="0"/>
              </a:rPr>
              <a:t>Università </a:t>
            </a:r>
            <a:r>
              <a:rPr lang="it-IT" sz="1900" b="1" i="1" dirty="0">
                <a:latin typeface="Verdana" pitchFamily="34" charset="0"/>
              </a:rPr>
              <a:t>degli studi di Firenze</a:t>
            </a:r>
          </a:p>
          <a:p>
            <a:pPr marL="0" indent="0" algn="ctr" defTabSz="883402">
              <a:lnSpc>
                <a:spcPct val="80000"/>
              </a:lnSpc>
              <a:buNone/>
            </a:pPr>
            <a:r>
              <a:rPr lang="it-IT" sz="1900" b="1" i="1" dirty="0">
                <a:latin typeface="Verdana" pitchFamily="34" charset="0"/>
              </a:rPr>
              <a:t>Biblioteca di Scienze  </a:t>
            </a:r>
          </a:p>
          <a:p>
            <a:pPr marL="0" indent="0" algn="ctr" defTabSz="883402">
              <a:lnSpc>
                <a:spcPct val="80000"/>
              </a:lnSpc>
              <a:buNone/>
            </a:pPr>
            <a:endParaRPr lang="it-IT" sz="1900" b="1" dirty="0">
              <a:latin typeface="Verdana" pitchFamily="34" charset="0"/>
            </a:endParaRPr>
          </a:p>
          <a:p>
            <a:pPr marL="0" indent="0" algn="ctr" defTabSz="883402">
              <a:lnSpc>
                <a:spcPct val="80000"/>
              </a:lnSpc>
              <a:buNone/>
            </a:pPr>
            <a:r>
              <a:rPr lang="it-IT" sz="1900" b="1" dirty="0">
                <a:latin typeface="Verdana" pitchFamily="34" charset="0"/>
              </a:rPr>
              <a:t>A cura di </a:t>
            </a:r>
          </a:p>
          <a:p>
            <a:pPr marL="0" indent="0" algn="ctr" defTabSz="883402">
              <a:lnSpc>
                <a:spcPct val="80000"/>
              </a:lnSpc>
              <a:buNone/>
            </a:pPr>
            <a:r>
              <a:rPr lang="it-IT" sz="1900" b="1" dirty="0">
                <a:latin typeface="Verdana" pitchFamily="34" charset="0"/>
              </a:rPr>
              <a:t>Francesca </a:t>
            </a:r>
            <a:r>
              <a:rPr lang="it-IT" sz="1900" b="1" dirty="0" err="1">
                <a:latin typeface="Verdana" pitchFamily="34" charset="0"/>
              </a:rPr>
              <a:t>Cagnani</a:t>
            </a:r>
            <a:r>
              <a:rPr lang="it-IT" sz="1900" b="1" dirty="0">
                <a:latin typeface="Verdana" pitchFamily="34" charset="0"/>
              </a:rPr>
              <a:t> e Serena </a:t>
            </a:r>
            <a:r>
              <a:rPr lang="it-IT" sz="1900" b="1" dirty="0" smtClean="0">
                <a:latin typeface="Verdana" pitchFamily="34" charset="0"/>
              </a:rPr>
              <a:t>Terzani</a:t>
            </a:r>
          </a:p>
          <a:p>
            <a:pPr marL="0" indent="0" algn="ctr" defTabSz="883402">
              <a:lnSpc>
                <a:spcPct val="80000"/>
              </a:lnSpc>
              <a:buNone/>
            </a:pPr>
            <a:r>
              <a:rPr lang="it-IT" sz="1900" b="1" smtClean="0">
                <a:latin typeface="Verdana" pitchFamily="34" charset="0"/>
              </a:rPr>
              <a:t>Ottobre 2010</a:t>
            </a:r>
            <a:endParaRPr lang="it-IT" sz="1900" b="1" dirty="0">
              <a:latin typeface="Verdana" pitchFamily="34" charset="0"/>
            </a:endParaRPr>
          </a:p>
        </p:txBody>
      </p:sp>
      <p:pic>
        <p:nvPicPr>
          <p:cNvPr id="259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18" y="6103560"/>
            <a:ext cx="6145103" cy="57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1991" y="0"/>
            <a:ext cx="8792009" cy="1143000"/>
          </a:xfrm>
          <a:solidFill>
            <a:schemeClr val="accent1"/>
          </a:solidFill>
          <a:ln/>
        </p:spPr>
        <p:txBody>
          <a:bodyPr lIns="91432" tIns="45716" rIns="91432" bIns="45716">
            <a:normAutofit fontScale="90000"/>
          </a:bodyPr>
          <a:lstStyle/>
          <a:p>
            <a:pPr algn="l" defTabSz="883402"/>
            <a:r>
              <a:rPr lang="it-IT">
                <a:solidFill>
                  <a:srgbClr val="66CCFF"/>
                </a:solidFill>
                <a:latin typeface="Verdana" pitchFamily="34" charset="0"/>
              </a:rPr>
              <a:t>Scifinder: </a:t>
            </a:r>
            <a:r>
              <a:rPr lang="it-IT" sz="4100">
                <a:latin typeface="Arial" charset="0"/>
              </a:rPr>
              <a:t>sintassi della ricerca e definizione dei termini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213" y="1371298"/>
            <a:ext cx="8650903" cy="5829905"/>
          </a:xfrm>
          <a:noFill/>
          <a:ln/>
        </p:spPr>
        <p:txBody>
          <a:bodyPr lIns="91432" tIns="45716" rIns="91432" bIns="45716"/>
          <a:lstStyle/>
          <a:p>
            <a:pPr marL="0" indent="0" defTabSz="883402">
              <a:lnSpc>
                <a:spcPct val="90000"/>
              </a:lnSpc>
            </a:pPr>
            <a:r>
              <a:rPr lang="it-IT" sz="2400" b="1">
                <a:latin typeface="Arial" charset="0"/>
              </a:rPr>
              <a:t> La ricerca con linguaggio naturale consente di definire </a:t>
            </a:r>
          </a:p>
          <a:p>
            <a:pPr marL="441701" lvl="1" indent="0" defTabSz="883402">
              <a:lnSpc>
                <a:spcPct val="90000"/>
              </a:lnSpc>
            </a:pPr>
            <a:r>
              <a:rPr lang="it-IT" sz="2000">
                <a:latin typeface="Arial" charset="0"/>
              </a:rPr>
              <a:t> fino a 7 concetti</a:t>
            </a:r>
          </a:p>
          <a:p>
            <a:pPr marL="441701" lvl="1" indent="0" defTabSz="883402">
              <a:lnSpc>
                <a:spcPct val="90000"/>
              </a:lnSpc>
            </a:pPr>
            <a:r>
              <a:rPr lang="it-IT" sz="2000">
                <a:latin typeface="Arial" charset="0"/>
              </a:rPr>
              <a:t> ogni concetto puo’ essere espresso da non più di 8 termini</a:t>
            </a:r>
          </a:p>
          <a:p>
            <a:pPr marL="441701" lvl="1" indent="0" defTabSz="883402">
              <a:lnSpc>
                <a:spcPct val="90000"/>
              </a:lnSpc>
            </a:pPr>
            <a:r>
              <a:rPr lang="it-IT" sz="2000">
                <a:latin typeface="Arial" charset="0"/>
              </a:rPr>
              <a:t> non bisogna usare piu’ di 40 parole</a:t>
            </a:r>
          </a:p>
          <a:p>
            <a:pPr marL="441701" lvl="1" indent="0" defTabSz="883402">
              <a:lnSpc>
                <a:spcPct val="90000"/>
              </a:lnSpc>
            </a:pPr>
            <a:r>
              <a:rPr lang="it-IT" sz="2000">
                <a:latin typeface="Arial" charset="0"/>
              </a:rPr>
              <a:t> esclude l’uso degli operatori booleani (</a:t>
            </a:r>
            <a:r>
              <a:rPr lang="it-IT" sz="1900">
                <a:solidFill>
                  <a:srgbClr val="FF3300"/>
                </a:solidFill>
                <a:latin typeface="Arial" charset="0"/>
              </a:rPr>
              <a:t>AND OR NOT</a:t>
            </a:r>
            <a:r>
              <a:rPr lang="it-IT" sz="2000">
                <a:latin typeface="Arial" charset="0"/>
              </a:rPr>
              <a:t> ) in favore di frasi costruite con preposizioni e congiunzioni che evidenzino le relazioni logiche esatte tra i concetti. Per es.:</a:t>
            </a:r>
          </a:p>
          <a:p>
            <a:pPr marL="883402" lvl="2" indent="0" defTabSz="883402">
              <a:lnSpc>
                <a:spcPct val="90000"/>
              </a:lnSpc>
              <a:buNone/>
            </a:pPr>
            <a:r>
              <a:rPr lang="it-IT" sz="2300" i="1">
                <a:solidFill>
                  <a:schemeClr val="hlink"/>
                </a:solidFill>
                <a:latin typeface="Arial" charset="0"/>
              </a:rPr>
              <a:t>effect </a:t>
            </a:r>
            <a:r>
              <a:rPr lang="it-IT" sz="2300" i="1">
                <a:solidFill>
                  <a:srgbClr val="FF3300"/>
                </a:solidFill>
                <a:latin typeface="Arial" charset="0"/>
              </a:rPr>
              <a:t>of</a:t>
            </a:r>
            <a:r>
              <a:rPr lang="it-IT" sz="2300" i="1">
                <a:solidFill>
                  <a:schemeClr val="hlink"/>
                </a:solidFill>
                <a:latin typeface="Arial" charset="0"/>
              </a:rPr>
              <a:t> penicillin </a:t>
            </a:r>
            <a:r>
              <a:rPr lang="it-IT" sz="2300" i="1">
                <a:solidFill>
                  <a:srgbClr val="FF3300"/>
                </a:solidFill>
                <a:latin typeface="Arial" charset="0"/>
              </a:rPr>
              <a:t>on</a:t>
            </a:r>
            <a:r>
              <a:rPr lang="it-IT" sz="2300" i="1">
                <a:solidFill>
                  <a:schemeClr val="hlink"/>
                </a:solidFill>
                <a:latin typeface="Arial" charset="0"/>
              </a:rPr>
              <a:t> milk production </a:t>
            </a:r>
            <a:r>
              <a:rPr lang="it-IT" sz="2300" i="1">
                <a:solidFill>
                  <a:srgbClr val="FF3300"/>
                </a:solidFill>
                <a:latin typeface="Arial" charset="0"/>
              </a:rPr>
              <a:t>in</a:t>
            </a:r>
            <a:r>
              <a:rPr lang="it-IT" sz="2300" i="1">
                <a:solidFill>
                  <a:schemeClr val="hlink"/>
                </a:solidFill>
                <a:latin typeface="Arial" charset="0"/>
              </a:rPr>
              <a:t> diary cows (bovines)</a:t>
            </a:r>
          </a:p>
          <a:p>
            <a:pPr marL="441701" lvl="1" indent="0" defTabSz="883402">
              <a:lnSpc>
                <a:spcPct val="90000"/>
              </a:lnSpc>
              <a:buNone/>
            </a:pPr>
            <a:r>
              <a:rPr lang="it-IT" sz="2000">
                <a:latin typeface="Arial" charset="0"/>
              </a:rPr>
              <a:t>Occorre fare attenzione perché diverso e’ dire: </a:t>
            </a:r>
          </a:p>
          <a:p>
            <a:pPr marL="883402" lvl="2" indent="0" defTabSz="883402">
              <a:lnSpc>
                <a:spcPct val="90000"/>
              </a:lnSpc>
              <a:buNone/>
            </a:pPr>
            <a:r>
              <a:rPr lang="it-IT" sz="2300" i="1">
                <a:solidFill>
                  <a:schemeClr val="hlink"/>
                </a:solidFill>
                <a:latin typeface="Arial" charset="0"/>
              </a:rPr>
              <a:t>reazioni causate dal calore – reactions caused </a:t>
            </a:r>
            <a:r>
              <a:rPr lang="it-IT" sz="2300" i="1">
                <a:solidFill>
                  <a:srgbClr val="FF3300"/>
                </a:solidFill>
                <a:latin typeface="Arial" charset="0"/>
              </a:rPr>
              <a:t>by</a:t>
            </a:r>
            <a:r>
              <a:rPr lang="it-IT" sz="2300" i="1">
                <a:solidFill>
                  <a:schemeClr val="hlink"/>
                </a:solidFill>
                <a:latin typeface="Arial" charset="0"/>
              </a:rPr>
              <a:t> heat</a:t>
            </a:r>
          </a:p>
          <a:p>
            <a:pPr marL="883402" lvl="2" indent="0" defTabSz="883402">
              <a:lnSpc>
                <a:spcPct val="90000"/>
              </a:lnSpc>
              <a:buNone/>
            </a:pPr>
            <a:r>
              <a:rPr lang="it-IT" sz="2300" i="1">
                <a:solidFill>
                  <a:schemeClr val="hlink"/>
                </a:solidFill>
                <a:latin typeface="Arial" charset="0"/>
              </a:rPr>
              <a:t>reazioni che causano calore – reactions causing heat</a:t>
            </a:r>
          </a:p>
          <a:p>
            <a:pPr marL="0" indent="0" defTabSz="883402">
              <a:lnSpc>
                <a:spcPct val="90000"/>
              </a:lnSpc>
            </a:pPr>
            <a:r>
              <a:rPr lang="it-IT" sz="2400" b="1">
                <a:latin typeface="Arial" charset="0"/>
              </a:rPr>
              <a:t>Il recupero di </a:t>
            </a:r>
            <a:r>
              <a:rPr lang="it-IT" sz="2400" b="1">
                <a:solidFill>
                  <a:schemeClr val="hlink"/>
                </a:solidFill>
                <a:latin typeface="Arial" charset="0"/>
              </a:rPr>
              <a:t>varianti</a:t>
            </a:r>
            <a:r>
              <a:rPr lang="it-IT" sz="2400" b="1">
                <a:latin typeface="Arial" charset="0"/>
              </a:rPr>
              <a:t> dei termini è </a:t>
            </a:r>
            <a:r>
              <a:rPr lang="it-IT" sz="2400" b="1">
                <a:solidFill>
                  <a:schemeClr val="hlink"/>
                </a:solidFill>
                <a:latin typeface="Arial" charset="0"/>
              </a:rPr>
              <a:t>automatico:</a:t>
            </a:r>
          </a:p>
          <a:p>
            <a:pPr marL="441701" lvl="1" indent="0" defTabSz="883402">
              <a:lnSpc>
                <a:spcPct val="90000"/>
              </a:lnSpc>
              <a:buNone/>
            </a:pPr>
            <a:r>
              <a:rPr lang="it-IT" sz="2000" i="1">
                <a:solidFill>
                  <a:schemeClr val="hlink"/>
                </a:solidFill>
                <a:latin typeface="Arial" charset="0"/>
              </a:rPr>
              <a:t>Age/aging/aged  - woman/women – color/colour - </a:t>
            </a:r>
          </a:p>
          <a:p>
            <a:pPr marL="0" indent="0" defTabSz="883402">
              <a:lnSpc>
                <a:spcPct val="90000"/>
              </a:lnSpc>
            </a:pPr>
            <a:r>
              <a:rPr lang="it-IT" sz="2400" b="1">
                <a:latin typeface="Arial" charset="0"/>
              </a:rPr>
              <a:t>Usare le parentesi </a:t>
            </a:r>
            <a:r>
              <a:rPr lang="it-IT" sz="2400" b="1">
                <a:solidFill>
                  <a:schemeClr val="hlink"/>
                </a:solidFill>
                <a:latin typeface="Arial" charset="0"/>
              </a:rPr>
              <a:t>() </a:t>
            </a:r>
            <a:r>
              <a:rPr lang="it-IT" sz="2400" b="1">
                <a:latin typeface="Arial" charset="0"/>
              </a:rPr>
              <a:t>per indicare sinonimi</a:t>
            </a:r>
            <a:endParaRPr lang="it-IT" sz="2800">
              <a:latin typeface="Arial" charset="0"/>
            </a:endParaRPr>
          </a:p>
          <a:p>
            <a:pPr marL="0" indent="0" defTabSz="883402">
              <a:lnSpc>
                <a:spcPct val="90000"/>
              </a:lnSpc>
              <a:buNone/>
            </a:pPr>
            <a:endParaRPr lang="it-IT" sz="2700" i="1">
              <a:solidFill>
                <a:schemeClr val="hlin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98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93097" y="0"/>
            <a:ext cx="8229135" cy="1143000"/>
          </a:xfrm>
        </p:spPr>
        <p:txBody>
          <a:bodyPr/>
          <a:lstStyle/>
          <a:p>
            <a:r>
              <a:rPr lang="it-IT">
                <a:solidFill>
                  <a:srgbClr val="66CCFF"/>
                </a:solidFill>
              </a:rPr>
              <a:t>Scifinder: per accedere</a:t>
            </a:r>
          </a:p>
        </p:txBody>
      </p:sp>
      <p:pic>
        <p:nvPicPr>
          <p:cNvPr id="4372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" t="14943" r="31104" b="20258"/>
          <a:stretch>
            <a:fillRect/>
          </a:stretch>
        </p:blipFill>
        <p:spPr>
          <a:xfrm>
            <a:off x="282213" y="1371298"/>
            <a:ext cx="8650903" cy="5060345"/>
          </a:xfrm>
          <a:noFill/>
          <a:ln/>
        </p:spPr>
      </p:pic>
      <p:sp>
        <p:nvSpPr>
          <p:cNvPr id="437254" name="AutoShape 6"/>
          <p:cNvSpPr>
            <a:spLocks noChangeArrowheads="1"/>
          </p:cNvSpPr>
          <p:nvPr/>
        </p:nvSpPr>
        <p:spPr bwMode="auto">
          <a:xfrm>
            <a:off x="3095035" y="2195286"/>
            <a:ext cx="6048965" cy="341690"/>
          </a:xfrm>
          <a:prstGeom prst="wedgeRectCallout">
            <a:avLst>
              <a:gd name="adj1" fmla="val -60944"/>
              <a:gd name="adj2" fmla="val -207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40" tIns="44170" rIns="88340" bIns="44170"/>
          <a:lstStyle/>
          <a:p>
            <a:pPr algn="ctr"/>
            <a:r>
              <a:rPr lang="it-IT" sz="1700" b="1">
                <a:solidFill>
                  <a:srgbClr val="FF3300"/>
                </a:solidFill>
                <a:latin typeface="Arial" charset="0"/>
              </a:rPr>
              <a:t>!! dal 14 giugno l’accesso sarà esclusivamente via web</a:t>
            </a:r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3447027" y="3360965"/>
            <a:ext cx="1758402" cy="27365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340" tIns="44170" rIns="88340" bIns="44170" anchor="ctr"/>
          <a:lstStyle/>
          <a:p>
            <a:endParaRPr lang="it-IT"/>
          </a:p>
        </p:txBody>
      </p:sp>
      <p:sp>
        <p:nvSpPr>
          <p:cNvPr id="437256" name="Rectangle 8"/>
          <p:cNvSpPr>
            <a:spLocks noChangeArrowheads="1"/>
          </p:cNvSpPr>
          <p:nvPr/>
        </p:nvSpPr>
        <p:spPr bwMode="auto">
          <a:xfrm>
            <a:off x="282213" y="3702655"/>
            <a:ext cx="6821173" cy="4127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340" tIns="44170" rIns="88340" bIns="44170" anchor="ctr"/>
          <a:lstStyle/>
          <a:p>
            <a:endParaRPr lang="it-IT"/>
          </a:p>
        </p:txBody>
      </p:sp>
      <p:sp>
        <p:nvSpPr>
          <p:cNvPr id="437257" name="AutoShape 9"/>
          <p:cNvSpPr>
            <a:spLocks noChangeArrowheads="1"/>
          </p:cNvSpPr>
          <p:nvPr/>
        </p:nvSpPr>
        <p:spPr bwMode="auto">
          <a:xfrm>
            <a:off x="4220785" y="5075465"/>
            <a:ext cx="4360340" cy="341690"/>
          </a:xfrm>
          <a:prstGeom prst="wedgeRectCallout">
            <a:avLst>
              <a:gd name="adj1" fmla="val -68991"/>
              <a:gd name="adj2" fmla="val 367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40" tIns="44170" rIns="88340" bIns="44170"/>
          <a:lstStyle/>
          <a:p>
            <a:pPr algn="ctr"/>
            <a:r>
              <a:rPr lang="it-IT" sz="1900" b="1">
                <a:solidFill>
                  <a:srgbClr val="FF3300"/>
                </a:solidFill>
                <a:latin typeface="Arial" charset="0"/>
              </a:rPr>
              <a:t>due utili tutorial in inglese</a:t>
            </a:r>
          </a:p>
        </p:txBody>
      </p:sp>
    </p:spTree>
    <p:extLst>
      <p:ext uri="{BB962C8B-B14F-4D97-AF65-F5344CB8AC3E}">
        <p14:creationId xmlns:p14="http://schemas.microsoft.com/office/powerpoint/2010/main" val="8041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defTabSz="883402"/>
            <a:r>
              <a:rPr lang="it-IT">
                <a:solidFill>
                  <a:srgbClr val="66CCFF"/>
                </a:solidFill>
              </a:rPr>
              <a:t>Scifinder: License Agreement</a:t>
            </a:r>
          </a:p>
        </p:txBody>
      </p:sp>
      <p:graphicFrame>
        <p:nvGraphicFramePr>
          <p:cNvPr id="41165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93097" y="1646465"/>
          <a:ext cx="8157806" cy="498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magine bitmap" r:id="rId3" imgW="7249537" imgH="4439270" progId="Paint.Picture">
                  <p:embed/>
                </p:oleObj>
              </mc:Choice>
              <mc:Fallback>
                <p:oleObj name="Immagine bitmap" r:id="rId3" imgW="7249537" imgH="44392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97" y="1646465"/>
                        <a:ext cx="8157806" cy="498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703982" y="2468941"/>
            <a:ext cx="6540510" cy="20561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340" tIns="44170" rIns="88340" bIns="44170" anchor="ctr"/>
          <a:lstStyle/>
          <a:p>
            <a:endParaRPr lang="it-IT"/>
          </a:p>
        </p:txBody>
      </p:sp>
      <p:sp>
        <p:nvSpPr>
          <p:cNvPr id="411653" name="Rectangle 5"/>
          <p:cNvSpPr>
            <a:spLocks noChangeArrowheads="1"/>
          </p:cNvSpPr>
          <p:nvPr/>
        </p:nvSpPr>
        <p:spPr bwMode="auto">
          <a:xfrm>
            <a:off x="703981" y="2742595"/>
            <a:ext cx="3516804" cy="20561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340" tIns="44170" rIns="88340" bIns="44170" anchor="ctr"/>
          <a:lstStyle/>
          <a:p>
            <a:endParaRPr lang="it-IT"/>
          </a:p>
        </p:txBody>
      </p:sp>
      <p:sp>
        <p:nvSpPr>
          <p:cNvPr id="411654" name="Rectangle 6"/>
          <p:cNvSpPr>
            <a:spLocks noChangeArrowheads="1"/>
          </p:cNvSpPr>
          <p:nvPr/>
        </p:nvSpPr>
        <p:spPr bwMode="auto">
          <a:xfrm>
            <a:off x="773759" y="3360965"/>
            <a:ext cx="3025257" cy="2736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340" tIns="44170" rIns="88340" bIns="44170" anchor="ctr"/>
          <a:lstStyle/>
          <a:p>
            <a:endParaRPr lang="it-IT"/>
          </a:p>
        </p:txBody>
      </p:sp>
      <p:sp>
        <p:nvSpPr>
          <p:cNvPr id="411655" name="Rectangle 7"/>
          <p:cNvSpPr>
            <a:spLocks noChangeArrowheads="1"/>
          </p:cNvSpPr>
          <p:nvPr/>
        </p:nvSpPr>
        <p:spPr bwMode="auto">
          <a:xfrm>
            <a:off x="703981" y="3429000"/>
            <a:ext cx="3095035" cy="20561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340" tIns="44170" rIns="88340" bIns="44170" anchor="ctr"/>
          <a:lstStyle/>
          <a:p>
            <a:endParaRPr lang="it-IT"/>
          </a:p>
        </p:txBody>
      </p:sp>
      <p:sp>
        <p:nvSpPr>
          <p:cNvPr id="411656" name="Rectangle 8"/>
          <p:cNvSpPr>
            <a:spLocks noChangeArrowheads="1"/>
          </p:cNvSpPr>
          <p:nvPr/>
        </p:nvSpPr>
        <p:spPr bwMode="auto">
          <a:xfrm>
            <a:off x="562875" y="4457096"/>
            <a:ext cx="7877144" cy="48078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340" tIns="44170" rIns="88340" bIns="44170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2" r="412" b="7170"/>
          <a:stretch>
            <a:fillRect/>
          </a:stretch>
        </p:blipFill>
        <p:spPr bwMode="auto">
          <a:xfrm>
            <a:off x="0" y="1165679"/>
            <a:ext cx="9144000" cy="548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2675" name="Rectangle 3"/>
          <p:cNvSpPr>
            <a:spLocks noChangeArrowheads="1"/>
          </p:cNvSpPr>
          <p:nvPr/>
        </p:nvSpPr>
        <p:spPr bwMode="auto">
          <a:xfrm>
            <a:off x="2601939" y="1165679"/>
            <a:ext cx="984643" cy="54882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340" tIns="44170" rIns="88340" bIns="44170" anchor="ctr"/>
          <a:lstStyle/>
          <a:p>
            <a:endParaRPr lang="it-IT"/>
          </a:p>
        </p:txBody>
      </p:sp>
      <p:sp>
        <p:nvSpPr>
          <p:cNvPr id="412676" name="Rectangle 4"/>
          <p:cNvSpPr>
            <a:spLocks noChangeArrowheads="1"/>
          </p:cNvSpPr>
          <p:nvPr/>
        </p:nvSpPr>
        <p:spPr bwMode="auto">
          <a:xfrm>
            <a:off x="141108" y="2742596"/>
            <a:ext cx="1336633" cy="17145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340" tIns="44170" rIns="88340" bIns="44170" anchor="ctr"/>
          <a:lstStyle/>
          <a:p>
            <a:endParaRPr lang="it-IT"/>
          </a:p>
        </p:txBody>
      </p:sp>
      <p:sp>
        <p:nvSpPr>
          <p:cNvPr id="412677" name="AutoShape 5"/>
          <p:cNvSpPr>
            <a:spLocks noChangeArrowheads="1"/>
          </p:cNvSpPr>
          <p:nvPr/>
        </p:nvSpPr>
        <p:spPr bwMode="auto">
          <a:xfrm>
            <a:off x="2601939" y="3429000"/>
            <a:ext cx="3940123" cy="892024"/>
          </a:xfrm>
          <a:prstGeom prst="wedgeRectCallout">
            <a:avLst>
              <a:gd name="adj1" fmla="val 30088"/>
              <a:gd name="adj2" fmla="val -927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40" tIns="44170" rIns="88340" bIns="44170"/>
          <a:lstStyle/>
          <a:p>
            <a:pPr algn="ctr"/>
            <a:r>
              <a:rPr lang="it-IT" sz="1900" b="1">
                <a:latin typeface="Arial" charset="0"/>
              </a:rPr>
              <a:t>argomento della ricerca: </a:t>
            </a:r>
          </a:p>
          <a:p>
            <a:pPr algn="ctr"/>
            <a:r>
              <a:rPr lang="it-IT" sz="1900" b="1">
                <a:solidFill>
                  <a:srgbClr val="FF3300"/>
                </a:solidFill>
                <a:latin typeface="Arial" charset="0"/>
              </a:rPr>
              <a:t>uso terapeutico del coumarin</a:t>
            </a:r>
          </a:p>
        </p:txBody>
      </p:sp>
    </p:spTree>
    <p:extLst>
      <p:ext uri="{BB962C8B-B14F-4D97-AF65-F5344CB8AC3E}">
        <p14:creationId xmlns:p14="http://schemas.microsoft.com/office/powerpoint/2010/main" val="20803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t="24362" r="163" b="6702"/>
          <a:stretch>
            <a:fillRect/>
          </a:stretch>
        </p:blipFill>
        <p:spPr>
          <a:xfrm>
            <a:off x="251201" y="1303262"/>
            <a:ext cx="8892800" cy="5247822"/>
          </a:xfrm>
          <a:noFill/>
          <a:ln/>
        </p:spPr>
      </p:pic>
      <p:sp>
        <p:nvSpPr>
          <p:cNvPr id="413699" name="Oval 3"/>
          <p:cNvSpPr>
            <a:spLocks noChangeArrowheads="1"/>
          </p:cNvSpPr>
          <p:nvPr/>
        </p:nvSpPr>
        <p:spPr bwMode="auto">
          <a:xfrm>
            <a:off x="6588581" y="3429000"/>
            <a:ext cx="431072" cy="2872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340" tIns="44170" rIns="88340" bIns="44170" anchor="ctr"/>
          <a:lstStyle/>
          <a:p>
            <a:endParaRPr lang="it-IT"/>
          </a:p>
        </p:txBody>
      </p:sp>
      <p:sp>
        <p:nvSpPr>
          <p:cNvPr id="413700" name="AutoShape 4"/>
          <p:cNvSpPr>
            <a:spLocks noChangeArrowheads="1"/>
          </p:cNvSpPr>
          <p:nvPr/>
        </p:nvSpPr>
        <p:spPr bwMode="auto">
          <a:xfrm>
            <a:off x="2110393" y="4937881"/>
            <a:ext cx="6752945" cy="1097643"/>
          </a:xfrm>
          <a:prstGeom prst="wedgeRectCallout">
            <a:avLst>
              <a:gd name="adj1" fmla="val -4097"/>
              <a:gd name="adj2" fmla="val -694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40" tIns="44170" rIns="88340" bIns="44170"/>
          <a:lstStyle/>
          <a:p>
            <a:pPr algn="ctr"/>
            <a:r>
              <a:rPr lang="it-IT" sz="1900" b="1">
                <a:latin typeface="Arial" charset="0"/>
              </a:rPr>
              <a:t>Sono proposte differenti risposte [set]. </a:t>
            </a:r>
          </a:p>
          <a:p>
            <a:pPr algn="ctr"/>
            <a:r>
              <a:rPr lang="it-IT" sz="1900" b="1">
                <a:latin typeface="Arial" charset="0"/>
              </a:rPr>
              <a:t>A seconda  della vicinanza o compresenza dei termini all’interno dei record si hanno risultati differenti</a:t>
            </a:r>
          </a:p>
        </p:txBody>
      </p:sp>
      <p:sp>
        <p:nvSpPr>
          <p:cNvPr id="413701" name="Rectangle 5"/>
          <p:cNvSpPr>
            <a:spLocks noChangeArrowheads="1"/>
          </p:cNvSpPr>
          <p:nvPr/>
        </p:nvSpPr>
        <p:spPr bwMode="auto">
          <a:xfrm>
            <a:off x="421769" y="3497037"/>
            <a:ext cx="351991" cy="27516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340" tIns="44170" rIns="88340" bIns="44170" anchor="ctr"/>
          <a:lstStyle/>
          <a:p>
            <a:endParaRPr lang="it-IT"/>
          </a:p>
        </p:txBody>
      </p:sp>
      <p:sp>
        <p:nvSpPr>
          <p:cNvPr id="413702" name="Line 6"/>
          <p:cNvSpPr>
            <a:spLocks noChangeShapeType="1"/>
          </p:cNvSpPr>
          <p:nvPr/>
        </p:nvSpPr>
        <p:spPr bwMode="auto">
          <a:xfrm flipV="1">
            <a:off x="843537" y="5075465"/>
            <a:ext cx="0" cy="411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40" tIns="44170" rIns="88340" bIns="44170"/>
          <a:lstStyle/>
          <a:p>
            <a:endParaRPr lang="it-IT"/>
          </a:p>
        </p:txBody>
      </p:sp>
      <p:sp>
        <p:nvSpPr>
          <p:cNvPr id="413703" name="Text Box 7"/>
          <p:cNvSpPr txBox="1">
            <a:spLocks noChangeArrowheads="1"/>
          </p:cNvSpPr>
          <p:nvPr/>
        </p:nvSpPr>
        <p:spPr bwMode="auto">
          <a:xfrm>
            <a:off x="282213" y="1"/>
            <a:ext cx="8581125" cy="158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40" tIns="44170" rIns="88340" bIns="4417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500" b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Scifinder: scegliere le opzioni di ricerca tra quelle proposte</a:t>
            </a:r>
          </a:p>
          <a:p>
            <a:pPr>
              <a:spcBef>
                <a:spcPct val="5000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298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2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2" t="24362" r="1079" b="6702"/>
          <a:stretch>
            <a:fillRect/>
          </a:stretch>
        </p:blipFill>
        <p:spPr>
          <a:xfrm>
            <a:off x="210885" y="1440846"/>
            <a:ext cx="8650903" cy="4909154"/>
          </a:xfrm>
          <a:noFill/>
          <a:ln/>
        </p:spPr>
      </p:pic>
      <p:sp>
        <p:nvSpPr>
          <p:cNvPr id="414723" name="Oval 3"/>
          <p:cNvSpPr>
            <a:spLocks noChangeArrowheads="1"/>
          </p:cNvSpPr>
          <p:nvPr/>
        </p:nvSpPr>
        <p:spPr bwMode="auto">
          <a:xfrm>
            <a:off x="4644104" y="1052286"/>
            <a:ext cx="72879" cy="7257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340" tIns="44170" rIns="88340" bIns="44170" anchor="ctr"/>
          <a:lstStyle/>
          <a:p>
            <a:endParaRPr lang="it-IT"/>
          </a:p>
        </p:txBody>
      </p:sp>
      <p:sp>
        <p:nvSpPr>
          <p:cNvPr id="414724" name="Rectangle 4"/>
          <p:cNvSpPr>
            <a:spLocks noChangeArrowheads="1"/>
          </p:cNvSpPr>
          <p:nvPr/>
        </p:nvSpPr>
        <p:spPr bwMode="auto">
          <a:xfrm>
            <a:off x="4642553" y="1440846"/>
            <a:ext cx="3868795" cy="93889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340" tIns="44170" rIns="88340" bIns="44170" anchor="ctr"/>
          <a:lstStyle/>
          <a:p>
            <a:endParaRPr lang="it-IT"/>
          </a:p>
        </p:txBody>
      </p:sp>
      <p:sp>
        <p:nvSpPr>
          <p:cNvPr id="414725" name="Text Box 5"/>
          <p:cNvSpPr txBox="1">
            <a:spLocks noChangeArrowheads="1"/>
          </p:cNvSpPr>
          <p:nvPr/>
        </p:nvSpPr>
        <p:spPr bwMode="auto">
          <a:xfrm>
            <a:off x="282213" y="205619"/>
            <a:ext cx="8861787" cy="62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40" tIns="44170" rIns="88340" bIns="4417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500" b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Scifinder: visualizzare i risultati</a:t>
            </a:r>
          </a:p>
        </p:txBody>
      </p:sp>
    </p:spTree>
    <p:extLst>
      <p:ext uri="{BB962C8B-B14F-4D97-AF65-F5344CB8AC3E}">
        <p14:creationId xmlns:p14="http://schemas.microsoft.com/office/powerpoint/2010/main" val="249665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t="13799" r="1784" b="13191"/>
          <a:stretch>
            <a:fillRect/>
          </a:stretch>
        </p:blipFill>
        <p:spPr>
          <a:xfrm>
            <a:off x="282212" y="1797655"/>
            <a:ext cx="8368691" cy="4443488"/>
          </a:xfrm>
          <a:noFill/>
          <a:ln/>
        </p:spPr>
      </p:pic>
      <p:pic>
        <p:nvPicPr>
          <p:cNvPr id="519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14285" r="33087" b="61426"/>
          <a:stretch>
            <a:fillRect/>
          </a:stretch>
        </p:blipFill>
        <p:spPr>
          <a:xfrm>
            <a:off x="3657911" y="1646465"/>
            <a:ext cx="5486090" cy="1440845"/>
          </a:xfrm>
          <a:noFill/>
          <a:ln/>
        </p:spPr>
      </p:pic>
      <p:sp>
        <p:nvSpPr>
          <p:cNvPr id="519172" name="Oval 4"/>
          <p:cNvSpPr>
            <a:spLocks noChangeArrowheads="1"/>
          </p:cNvSpPr>
          <p:nvPr/>
        </p:nvSpPr>
        <p:spPr bwMode="auto">
          <a:xfrm>
            <a:off x="7103386" y="2057703"/>
            <a:ext cx="1583181" cy="43240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340" tIns="44170" rIns="88340" bIns="44170" anchor="ctr"/>
          <a:lstStyle/>
          <a:p>
            <a:endParaRPr lang="it-IT"/>
          </a:p>
        </p:txBody>
      </p:sp>
      <p:sp>
        <p:nvSpPr>
          <p:cNvPr id="519173" name="Oval 5"/>
          <p:cNvSpPr>
            <a:spLocks noChangeArrowheads="1"/>
          </p:cNvSpPr>
          <p:nvPr/>
        </p:nvSpPr>
        <p:spPr bwMode="auto">
          <a:xfrm>
            <a:off x="3586582" y="3702656"/>
            <a:ext cx="2161563" cy="57603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340" tIns="44170" rIns="88340" bIns="44170" anchor="ctr"/>
          <a:lstStyle/>
          <a:p>
            <a:endParaRPr lang="it-IT"/>
          </a:p>
        </p:txBody>
      </p:sp>
      <p:sp>
        <p:nvSpPr>
          <p:cNvPr id="519175" name="Text Box 7"/>
          <p:cNvSpPr txBox="1">
            <a:spLocks noChangeArrowheads="1"/>
          </p:cNvSpPr>
          <p:nvPr/>
        </p:nvSpPr>
        <p:spPr bwMode="auto">
          <a:xfrm>
            <a:off x="421769" y="273655"/>
            <a:ext cx="8511347" cy="62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40" tIns="44170" rIns="88340" bIns="4417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500" b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Scifinder: togliere i record doppi</a:t>
            </a:r>
          </a:p>
        </p:txBody>
      </p:sp>
      <p:sp>
        <p:nvSpPr>
          <p:cNvPr id="519176" name="Rectangle 8"/>
          <p:cNvSpPr>
            <a:spLocks noChangeArrowheads="1"/>
          </p:cNvSpPr>
          <p:nvPr/>
        </p:nvSpPr>
        <p:spPr bwMode="auto">
          <a:xfrm>
            <a:off x="2743046" y="2880179"/>
            <a:ext cx="703981" cy="27516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340" tIns="44170" rIns="88340" bIns="44170" anchor="ctr"/>
          <a:lstStyle/>
          <a:p>
            <a:endParaRPr lang="it-IT"/>
          </a:p>
        </p:txBody>
      </p:sp>
      <p:sp>
        <p:nvSpPr>
          <p:cNvPr id="519177" name="Rectangle 9"/>
          <p:cNvSpPr>
            <a:spLocks noChangeArrowheads="1"/>
          </p:cNvSpPr>
          <p:nvPr/>
        </p:nvSpPr>
        <p:spPr bwMode="auto">
          <a:xfrm>
            <a:off x="3657911" y="1646465"/>
            <a:ext cx="5486090" cy="143933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340" tIns="44170" rIns="88340" bIns="44170" anchor="ctr"/>
          <a:lstStyle/>
          <a:p>
            <a:endParaRPr lang="it-IT"/>
          </a:p>
        </p:txBody>
      </p:sp>
      <p:sp>
        <p:nvSpPr>
          <p:cNvPr id="519178" name="Line 10"/>
          <p:cNvSpPr>
            <a:spLocks noChangeShapeType="1"/>
          </p:cNvSpPr>
          <p:nvPr/>
        </p:nvSpPr>
        <p:spPr bwMode="auto">
          <a:xfrm flipV="1">
            <a:off x="3447026" y="2674560"/>
            <a:ext cx="210884" cy="20561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40" tIns="44170" rIns="88340" bIns="4417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64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0885" y="0"/>
            <a:ext cx="8229135" cy="1143000"/>
          </a:xfrm>
        </p:spPr>
        <p:txBody>
          <a:bodyPr/>
          <a:lstStyle/>
          <a:p>
            <a:pPr defTabSz="883402"/>
            <a:r>
              <a:rPr lang="it-IT" sz="3100">
                <a:solidFill>
                  <a:srgbClr val="66CCFF"/>
                </a:solidFill>
                <a:latin typeface="Verdana" pitchFamily="34" charset="0"/>
              </a:rPr>
              <a:t>Scifinder: visualizzare il record completo e ottenere il full-text</a:t>
            </a:r>
          </a:p>
        </p:txBody>
      </p:sp>
      <p:pic>
        <p:nvPicPr>
          <p:cNvPr id="520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" t="10172" r="357" b="7085"/>
          <a:stretch>
            <a:fillRect/>
          </a:stretch>
        </p:blipFill>
        <p:spPr>
          <a:xfrm>
            <a:off x="282213" y="1576918"/>
            <a:ext cx="8404354" cy="4913690"/>
          </a:xfrm>
          <a:noFill/>
          <a:ln/>
        </p:spPr>
      </p:pic>
      <p:pic>
        <p:nvPicPr>
          <p:cNvPr id="52019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" t="10172" r="41518" b="7605"/>
          <a:stretch>
            <a:fillRect/>
          </a:stretch>
        </p:blipFill>
        <p:spPr>
          <a:xfrm>
            <a:off x="3750948" y="2331358"/>
            <a:ext cx="4689071" cy="4526643"/>
          </a:xfrm>
          <a:noFill/>
          <a:ln/>
        </p:spPr>
      </p:pic>
      <p:sp>
        <p:nvSpPr>
          <p:cNvPr id="520196" name="Oval 4"/>
          <p:cNvSpPr>
            <a:spLocks noChangeArrowheads="1"/>
          </p:cNvSpPr>
          <p:nvPr/>
        </p:nvSpPr>
        <p:spPr bwMode="auto">
          <a:xfrm>
            <a:off x="3727688" y="1782537"/>
            <a:ext cx="717937" cy="43240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340" tIns="44170" rIns="88340" bIns="44170" anchor="ctr"/>
          <a:lstStyle/>
          <a:p>
            <a:endParaRPr lang="it-IT"/>
          </a:p>
        </p:txBody>
      </p:sp>
      <p:pic>
        <p:nvPicPr>
          <p:cNvPr id="520199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" t="14424" r="49586" b="7315"/>
          <a:stretch>
            <a:fillRect/>
          </a:stretch>
        </p:blipFill>
        <p:spPr>
          <a:xfrm>
            <a:off x="4501447" y="1440846"/>
            <a:ext cx="4431669" cy="4002011"/>
          </a:xfrm>
          <a:noFill/>
          <a:ln/>
        </p:spPr>
      </p:pic>
      <p:sp>
        <p:nvSpPr>
          <p:cNvPr id="520201" name="Line 9"/>
          <p:cNvSpPr>
            <a:spLocks noChangeShapeType="1"/>
          </p:cNvSpPr>
          <p:nvPr/>
        </p:nvSpPr>
        <p:spPr bwMode="auto">
          <a:xfrm flipH="1">
            <a:off x="8018251" y="3566584"/>
            <a:ext cx="562874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40" tIns="44170" rIns="88340" bIns="4417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54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0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0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0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0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0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0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0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0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6" grpId="0" animBg="1"/>
      <p:bldP spid="52020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75167"/>
            <a:ext cx="8686567" cy="1143000"/>
          </a:xfrm>
        </p:spPr>
        <p:txBody>
          <a:bodyPr>
            <a:normAutofit fontScale="90000"/>
          </a:bodyPr>
          <a:lstStyle/>
          <a:p>
            <a:pPr defTabSz="883402"/>
            <a:r>
              <a:rPr lang="it-IT" sz="3500">
                <a:solidFill>
                  <a:srgbClr val="66CCFF"/>
                </a:solidFill>
                <a:latin typeface="Verdana" pitchFamily="34" charset="0"/>
              </a:rPr>
              <a:t>Scifinder: Refine o filtrare selezionando tra 7 opzioni</a:t>
            </a:r>
          </a:p>
        </p:txBody>
      </p:sp>
      <p:pic>
        <p:nvPicPr>
          <p:cNvPr id="538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" t="14662" r="575" b="5043"/>
          <a:stretch>
            <a:fillRect/>
          </a:stretch>
        </p:blipFill>
        <p:spPr>
          <a:xfrm>
            <a:off x="210885" y="1508881"/>
            <a:ext cx="8581125" cy="5143500"/>
          </a:xfrm>
          <a:noFill/>
          <a:ln/>
        </p:spPr>
      </p:pic>
      <p:sp>
        <p:nvSpPr>
          <p:cNvPr id="538628" name="Rectangle 4"/>
          <p:cNvSpPr>
            <a:spLocks noChangeArrowheads="1"/>
          </p:cNvSpPr>
          <p:nvPr/>
        </p:nvSpPr>
        <p:spPr bwMode="auto">
          <a:xfrm>
            <a:off x="7244492" y="2263323"/>
            <a:ext cx="1406412" cy="294821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340" tIns="44170" rIns="88340" bIns="44170" anchor="ctr"/>
          <a:lstStyle/>
          <a:p>
            <a:endParaRPr lang="it-IT"/>
          </a:p>
        </p:txBody>
      </p:sp>
      <p:sp>
        <p:nvSpPr>
          <p:cNvPr id="538629" name="Line 5"/>
          <p:cNvSpPr>
            <a:spLocks noChangeShapeType="1"/>
          </p:cNvSpPr>
          <p:nvPr/>
        </p:nvSpPr>
        <p:spPr bwMode="auto">
          <a:xfrm flipH="1" flipV="1">
            <a:off x="7948473" y="3909786"/>
            <a:ext cx="562875" cy="6803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40" tIns="44170" rIns="88340" bIns="44170"/>
          <a:lstStyle/>
          <a:p>
            <a:endParaRPr lang="it-IT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7315820" y="4732262"/>
            <a:ext cx="561324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40" tIns="44170" rIns="88340" bIns="4417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381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1769" y="0"/>
            <a:ext cx="8229135" cy="1143000"/>
          </a:xfrm>
        </p:spPr>
        <p:txBody>
          <a:bodyPr/>
          <a:lstStyle/>
          <a:p>
            <a:pPr defTabSz="883402"/>
            <a:r>
              <a:rPr lang="it-IT" sz="4100">
                <a:solidFill>
                  <a:srgbClr val="66CCFF"/>
                </a:solidFill>
                <a:latin typeface="Verdana" pitchFamily="34" charset="0"/>
              </a:rPr>
              <a:t>Scifinder: filtro per autore</a:t>
            </a:r>
          </a:p>
        </p:txBody>
      </p:sp>
      <p:pic>
        <p:nvPicPr>
          <p:cNvPr id="539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" t="14662" r="1521" b="5043"/>
          <a:stretch>
            <a:fillRect/>
          </a:stretch>
        </p:blipFill>
        <p:spPr>
          <a:xfrm>
            <a:off x="0" y="1371299"/>
            <a:ext cx="9144000" cy="5281083"/>
          </a:xfrm>
          <a:noFill/>
          <a:ln/>
        </p:spPr>
      </p:pic>
      <p:sp>
        <p:nvSpPr>
          <p:cNvPr id="539652" name="Rectangle 4"/>
          <p:cNvSpPr>
            <a:spLocks noChangeArrowheads="1"/>
          </p:cNvSpPr>
          <p:nvPr/>
        </p:nvSpPr>
        <p:spPr bwMode="auto">
          <a:xfrm>
            <a:off x="4009901" y="1988156"/>
            <a:ext cx="1195528" cy="20713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340" tIns="44170" rIns="88340" bIns="44170" anchor="ctr"/>
          <a:lstStyle/>
          <a:p>
            <a:endParaRPr lang="it-IT"/>
          </a:p>
        </p:txBody>
      </p:sp>
      <p:sp>
        <p:nvSpPr>
          <p:cNvPr id="539653" name="Line 5"/>
          <p:cNvSpPr>
            <a:spLocks noChangeShapeType="1"/>
          </p:cNvSpPr>
          <p:nvPr/>
        </p:nvSpPr>
        <p:spPr bwMode="auto">
          <a:xfrm flipV="1">
            <a:off x="6822724" y="3566585"/>
            <a:ext cx="773759" cy="13607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40" tIns="44170" rIns="88340" bIns="4417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77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1769" y="0"/>
            <a:ext cx="8229135" cy="1143000"/>
          </a:xfrm>
        </p:spPr>
        <p:txBody>
          <a:bodyPr/>
          <a:lstStyle/>
          <a:p>
            <a:pPr defTabSz="883402"/>
            <a:r>
              <a:rPr lang="it-IT" sz="4300" dirty="0" err="1">
                <a:latin typeface="Verdana" pitchFamily="34" charset="0"/>
              </a:rPr>
              <a:t>SciFinder</a:t>
            </a:r>
            <a:endParaRPr lang="it-IT" sz="4300" dirty="0">
              <a:latin typeface="Verdana" pitchFamily="34" charset="0"/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1107" y="1165680"/>
            <a:ext cx="9002893" cy="5692321"/>
          </a:xfrm>
        </p:spPr>
        <p:txBody>
          <a:bodyPr/>
          <a:lstStyle/>
          <a:p>
            <a:pPr marL="331276" indent="-331276" defTabSz="883402">
              <a:lnSpc>
                <a:spcPct val="90000"/>
              </a:lnSpc>
            </a:pPr>
            <a:r>
              <a:rPr lang="it-IT" sz="2000">
                <a:latin typeface="Verdana" pitchFamily="34" charset="0"/>
              </a:rPr>
              <a:t>E</a:t>
            </a:r>
            <a:r>
              <a:rPr lang="it-IT" sz="1900">
                <a:latin typeface="Verdana" pitchFamily="34" charset="0"/>
              </a:rPr>
              <a:t>’ la maggiore base di dati di letteratura e documentazione di ambito chimico e biologico</a:t>
            </a:r>
          </a:p>
          <a:p>
            <a:pPr marL="331276" indent="-331276" defTabSz="883402">
              <a:lnSpc>
                <a:spcPct val="90000"/>
              </a:lnSpc>
            </a:pPr>
            <a:r>
              <a:rPr lang="it-IT" sz="1900">
                <a:latin typeface="Verdana" pitchFamily="34" charset="0"/>
              </a:rPr>
              <a:t>Versione elettronica dello storico repertorio cartaceo </a:t>
            </a:r>
            <a:r>
              <a:rPr lang="it-IT" sz="1900" i="1">
                <a:solidFill>
                  <a:schemeClr val="hlink"/>
                </a:solidFill>
                <a:latin typeface="Verdana" pitchFamily="34" charset="0"/>
              </a:rPr>
              <a:t>Chemical Abstracts</a:t>
            </a:r>
            <a:r>
              <a:rPr lang="it-IT" sz="1900">
                <a:latin typeface="Verdana" pitchFamily="34" charset="0"/>
              </a:rPr>
              <a:t> con dati presenti dal 1907 ad oggi. Comprende tutta l’informazione scientifica contenuta nei </a:t>
            </a:r>
            <a:r>
              <a:rPr lang="it-IT" sz="1900" i="1">
                <a:latin typeface="Verdana" pitchFamily="34" charset="0"/>
              </a:rPr>
              <a:t>database</a:t>
            </a:r>
            <a:r>
              <a:rPr lang="it-IT" sz="1900">
                <a:latin typeface="Verdana" pitchFamily="34" charset="0"/>
              </a:rPr>
              <a:t> prodotti dal </a:t>
            </a:r>
            <a:r>
              <a:rPr lang="it-IT" sz="1900">
                <a:solidFill>
                  <a:schemeClr val="hlink"/>
                </a:solidFill>
                <a:latin typeface="Verdana" pitchFamily="34" charset="0"/>
              </a:rPr>
              <a:t>Chemical Abstract Service</a:t>
            </a:r>
            <a:r>
              <a:rPr lang="it-IT" sz="1900">
                <a:latin typeface="Verdana" pitchFamily="34" charset="0"/>
              </a:rPr>
              <a:t> (CAS) </a:t>
            </a:r>
            <a:endParaRPr lang="it-IT" sz="1900">
              <a:solidFill>
                <a:schemeClr val="hlink"/>
              </a:solidFill>
              <a:latin typeface="Verdana" pitchFamily="34" charset="0"/>
            </a:endParaRPr>
          </a:p>
          <a:p>
            <a:pPr marL="331276" indent="-331276" defTabSz="883402">
              <a:lnSpc>
                <a:spcPct val="90000"/>
              </a:lnSpc>
            </a:pPr>
            <a:r>
              <a:rPr lang="it-IT" sz="1900">
                <a:latin typeface="Verdana" pitchFamily="34" charset="0"/>
              </a:rPr>
              <a:t>Si tratta di una banca dati </a:t>
            </a:r>
            <a:r>
              <a:rPr lang="it-IT" sz="1900">
                <a:solidFill>
                  <a:schemeClr val="hlink"/>
                </a:solidFill>
                <a:latin typeface="Verdana" pitchFamily="34" charset="0"/>
              </a:rPr>
              <a:t>multidisciplinare</a:t>
            </a:r>
            <a:r>
              <a:rPr lang="it-IT" sz="1900">
                <a:latin typeface="Verdana" pitchFamily="34" charset="0"/>
              </a:rPr>
              <a:t> e </a:t>
            </a:r>
            <a:r>
              <a:rPr lang="it-IT" sz="1900">
                <a:solidFill>
                  <a:schemeClr val="hlink"/>
                </a:solidFill>
                <a:latin typeface="Verdana" pitchFamily="34" charset="0"/>
              </a:rPr>
              <a:t>multifunzionale</a:t>
            </a:r>
            <a:r>
              <a:rPr lang="it-IT" sz="1900">
                <a:latin typeface="Verdana" pitchFamily="34" charset="0"/>
              </a:rPr>
              <a:t> </a:t>
            </a:r>
          </a:p>
          <a:p>
            <a:pPr marL="331276" indent="-331276" defTabSz="883402">
              <a:lnSpc>
                <a:spcPct val="90000"/>
              </a:lnSpc>
              <a:buNone/>
            </a:pPr>
            <a:r>
              <a:rPr lang="it-IT" sz="1900">
                <a:latin typeface="Verdana" pitchFamily="34" charset="0"/>
              </a:rPr>
              <a:t>   </a:t>
            </a:r>
            <a:r>
              <a:rPr lang="it-IT" sz="1900" i="1">
                <a:latin typeface="Verdana" pitchFamily="34" charset="0"/>
              </a:rPr>
              <a:t> </a:t>
            </a:r>
            <a:r>
              <a:rPr lang="it-IT" sz="1900">
                <a:latin typeface="Verdana" pitchFamily="34" charset="0"/>
              </a:rPr>
              <a:t>costituita da fonti integrate di carattere</a:t>
            </a:r>
          </a:p>
          <a:p>
            <a:pPr marL="717764" lvl="1" indent="-276063" defTabSz="883402">
              <a:lnSpc>
                <a:spcPct val="90000"/>
              </a:lnSpc>
              <a:buNone/>
            </a:pPr>
            <a:r>
              <a:rPr lang="it-IT" sz="1900" i="1">
                <a:latin typeface="Verdana" pitchFamily="34" charset="0"/>
              </a:rPr>
              <a:t>Bibliografico</a:t>
            </a:r>
            <a:r>
              <a:rPr lang="it-IT" sz="1900">
                <a:latin typeface="Verdana" pitchFamily="34" charset="0"/>
              </a:rPr>
              <a:t>: </a:t>
            </a:r>
          </a:p>
          <a:p>
            <a:pPr marL="717764" lvl="1" indent="-276063" defTabSz="883402">
              <a:lnSpc>
                <a:spcPct val="90000"/>
              </a:lnSpc>
              <a:buFont typeface="Wingdings" pitchFamily="2" charset="2"/>
              <a:buChar char="q"/>
            </a:pPr>
            <a:r>
              <a:rPr lang="it-IT" sz="1900">
                <a:solidFill>
                  <a:schemeClr val="hlink"/>
                </a:solidFill>
                <a:latin typeface="Verdana" pitchFamily="34" charset="0"/>
              </a:rPr>
              <a:t>CAplus </a:t>
            </a:r>
          </a:p>
          <a:p>
            <a:pPr marL="717764" lvl="1" indent="-276063" defTabSz="883402">
              <a:lnSpc>
                <a:spcPct val="90000"/>
              </a:lnSpc>
              <a:buFont typeface="Wingdings" pitchFamily="2" charset="2"/>
              <a:buChar char="q"/>
            </a:pPr>
            <a:r>
              <a:rPr lang="it-IT" sz="1900">
                <a:solidFill>
                  <a:schemeClr val="hlink"/>
                </a:solidFill>
                <a:latin typeface="Verdana" pitchFamily="34" charset="0"/>
              </a:rPr>
              <a:t>Medline</a:t>
            </a:r>
          </a:p>
          <a:p>
            <a:pPr marL="717764" lvl="1" indent="-276063" defTabSz="883402">
              <a:lnSpc>
                <a:spcPct val="90000"/>
              </a:lnSpc>
              <a:buNone/>
            </a:pPr>
            <a:r>
              <a:rPr lang="it-IT" sz="1900" i="1">
                <a:latin typeface="Verdana" pitchFamily="34" charset="0"/>
              </a:rPr>
              <a:t>Fattuale</a:t>
            </a:r>
            <a:r>
              <a:rPr lang="it-IT" sz="1900">
                <a:latin typeface="Verdana" pitchFamily="34" charset="0"/>
              </a:rPr>
              <a:t>: </a:t>
            </a:r>
          </a:p>
          <a:p>
            <a:pPr marL="717764" lvl="1" indent="-276063" defTabSz="883402">
              <a:lnSpc>
                <a:spcPct val="90000"/>
              </a:lnSpc>
              <a:buFont typeface="Wingdings" pitchFamily="2" charset="2"/>
              <a:buChar char="q"/>
            </a:pPr>
            <a:r>
              <a:rPr lang="it-IT" sz="1900">
                <a:solidFill>
                  <a:schemeClr val="hlink"/>
                </a:solidFill>
                <a:latin typeface="Verdana" pitchFamily="34" charset="0"/>
              </a:rPr>
              <a:t>CasReact</a:t>
            </a:r>
            <a:r>
              <a:rPr lang="it-IT" sz="1900">
                <a:latin typeface="Verdana" pitchFamily="34" charset="0"/>
              </a:rPr>
              <a:t>, </a:t>
            </a:r>
            <a:r>
              <a:rPr lang="it-IT" sz="1900">
                <a:solidFill>
                  <a:schemeClr val="hlink"/>
                </a:solidFill>
                <a:latin typeface="Verdana" pitchFamily="34" charset="0"/>
              </a:rPr>
              <a:t>ChemCats</a:t>
            </a:r>
            <a:r>
              <a:rPr lang="it-IT" sz="1900">
                <a:latin typeface="Verdana" pitchFamily="34" charset="0"/>
              </a:rPr>
              <a:t>, </a:t>
            </a:r>
            <a:r>
              <a:rPr lang="it-IT" sz="1900">
                <a:solidFill>
                  <a:schemeClr val="hlink"/>
                </a:solidFill>
                <a:latin typeface="Verdana" pitchFamily="34" charset="0"/>
              </a:rPr>
              <a:t>ChemList</a:t>
            </a:r>
            <a:r>
              <a:rPr lang="it-IT" sz="1900">
                <a:latin typeface="Verdana" pitchFamily="34" charset="0"/>
              </a:rPr>
              <a:t>, </a:t>
            </a:r>
            <a:r>
              <a:rPr lang="it-IT" sz="1900">
                <a:solidFill>
                  <a:schemeClr val="hlink"/>
                </a:solidFill>
                <a:latin typeface="Verdana" pitchFamily="34" charset="0"/>
              </a:rPr>
              <a:t>Cas Registry</a:t>
            </a:r>
          </a:p>
          <a:p>
            <a:pPr marL="331276" indent="-331276" defTabSz="883402">
              <a:lnSpc>
                <a:spcPct val="90000"/>
              </a:lnSpc>
              <a:buFont typeface="Wingdings" pitchFamily="2" charset="2"/>
              <a:buChar char="q"/>
            </a:pPr>
            <a:r>
              <a:rPr lang="it-IT" sz="1900">
                <a:latin typeface="Verdana" pitchFamily="34" charset="0"/>
              </a:rPr>
              <a:t>I settori disciplinari coperti :</a:t>
            </a:r>
          </a:p>
          <a:p>
            <a:pPr marL="331276" indent="-331276" defTabSz="883402">
              <a:lnSpc>
                <a:spcPct val="90000"/>
              </a:lnSpc>
              <a:buNone/>
            </a:pPr>
            <a:r>
              <a:rPr lang="it-IT" sz="1900" i="1">
                <a:solidFill>
                  <a:schemeClr val="hlink"/>
                </a:solidFill>
                <a:latin typeface="Verdana" pitchFamily="34" charset="0"/>
              </a:rPr>
              <a:t>	Chimica, Biologia, Scienze dell’alimentazione, MedicinaAgraria, Geologia, Ingegneria chimica, Scienze dei materiali, Fisica </a:t>
            </a:r>
          </a:p>
          <a:p>
            <a:pPr marL="331276" indent="-331276" defTabSz="883402">
              <a:lnSpc>
                <a:spcPct val="90000"/>
              </a:lnSpc>
            </a:pPr>
            <a:endParaRPr lang="it-IT" sz="1700" i="1">
              <a:solidFill>
                <a:schemeClr val="hlink"/>
              </a:solidFill>
              <a:latin typeface="Verdana" pitchFamily="34" charset="0"/>
            </a:endParaRPr>
          </a:p>
          <a:p>
            <a:pPr marL="331276" indent="-331276" defTabSz="883402">
              <a:lnSpc>
                <a:spcPct val="90000"/>
              </a:lnSpc>
            </a:pPr>
            <a:r>
              <a:rPr lang="it-IT" sz="1900">
                <a:latin typeface="Verdana" pitchFamily="34" charset="0"/>
              </a:rPr>
              <a:t>Ha un difetto: un </a:t>
            </a:r>
            <a:r>
              <a:rPr lang="it-IT" sz="1900">
                <a:solidFill>
                  <a:schemeClr val="hlink"/>
                </a:solidFill>
                <a:latin typeface="Verdana" pitchFamily="34" charset="0"/>
              </a:rPr>
              <a:t>costo</a:t>
            </a:r>
            <a:r>
              <a:rPr lang="it-IT" sz="1900">
                <a:latin typeface="Verdana" pitchFamily="34" charset="0"/>
              </a:rPr>
              <a:t> </a:t>
            </a:r>
            <a:r>
              <a:rPr lang="it-IT" sz="1900">
                <a:solidFill>
                  <a:schemeClr val="hlink"/>
                </a:solidFill>
                <a:latin typeface="Verdana" pitchFamily="34" charset="0"/>
              </a:rPr>
              <a:t>elevato</a:t>
            </a:r>
          </a:p>
          <a:p>
            <a:pPr marL="331276" indent="-331276" defTabSz="883402">
              <a:lnSpc>
                <a:spcPct val="90000"/>
              </a:lnSpc>
              <a:buNone/>
            </a:pPr>
            <a:endParaRPr lang="it-IT" sz="1900">
              <a:latin typeface="Verdana" pitchFamily="34" charset="0"/>
            </a:endParaRPr>
          </a:p>
          <a:p>
            <a:pPr marL="331276" indent="-331276" defTabSz="883402">
              <a:lnSpc>
                <a:spcPct val="90000"/>
              </a:lnSpc>
              <a:buNone/>
            </a:pPr>
            <a:endParaRPr lang="it-IT" sz="1800">
              <a:latin typeface="Verdana" pitchFamily="34" charset="0"/>
            </a:endParaRPr>
          </a:p>
          <a:p>
            <a:pPr marL="331276" indent="-331276" defTabSz="883402">
              <a:lnSpc>
                <a:spcPct val="90000"/>
              </a:lnSpc>
              <a:buNone/>
            </a:pPr>
            <a:endParaRPr lang="it-IT" sz="1800">
              <a:latin typeface="Verdana" pitchFamily="34" charset="0"/>
            </a:endParaRPr>
          </a:p>
        </p:txBody>
      </p:sp>
      <p:pic>
        <p:nvPicPr>
          <p:cNvPr id="402436" name="Picture 4" descr="SCIFscholar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5972" y="0"/>
            <a:ext cx="1037364" cy="952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17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defTabSz="883402"/>
            <a:r>
              <a:rPr lang="it-IT" sz="3500">
                <a:solidFill>
                  <a:srgbClr val="66CCFF"/>
                </a:solidFill>
                <a:latin typeface="Verdana" pitchFamily="34" charset="0"/>
              </a:rPr>
              <a:t>Scifinder: individuare chi cita un lavoro</a:t>
            </a:r>
          </a:p>
        </p:txBody>
      </p:sp>
      <p:pic>
        <p:nvPicPr>
          <p:cNvPr id="5406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" t="13364" r="2272" b="3894"/>
          <a:stretch>
            <a:fillRect/>
          </a:stretch>
        </p:blipFill>
        <p:spPr>
          <a:xfrm>
            <a:off x="210885" y="1508881"/>
            <a:ext cx="8650903" cy="5111750"/>
          </a:xfrm>
          <a:noFill/>
          <a:ln/>
        </p:spPr>
      </p:pic>
      <p:pic>
        <p:nvPicPr>
          <p:cNvPr id="54067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6" t="27078" r="39815" b="67822"/>
          <a:stretch>
            <a:fillRect/>
          </a:stretch>
        </p:blipFill>
        <p:spPr>
          <a:xfrm>
            <a:off x="3586582" y="1920119"/>
            <a:ext cx="3746295" cy="548822"/>
          </a:xfrm>
          <a:noFill/>
          <a:ln/>
        </p:spPr>
      </p:pic>
      <p:sp>
        <p:nvSpPr>
          <p:cNvPr id="540677" name="Line 5"/>
          <p:cNvSpPr>
            <a:spLocks noChangeShapeType="1"/>
          </p:cNvSpPr>
          <p:nvPr/>
        </p:nvSpPr>
        <p:spPr bwMode="auto">
          <a:xfrm flipH="1">
            <a:off x="493097" y="356658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40" tIns="44170" rIns="88340" bIns="44170"/>
          <a:lstStyle/>
          <a:p>
            <a:endParaRPr lang="it-IT"/>
          </a:p>
        </p:txBody>
      </p:sp>
      <p:sp>
        <p:nvSpPr>
          <p:cNvPr id="540678" name="Line 6"/>
          <p:cNvSpPr>
            <a:spLocks noChangeShapeType="1"/>
          </p:cNvSpPr>
          <p:nvPr/>
        </p:nvSpPr>
        <p:spPr bwMode="auto">
          <a:xfrm flipV="1">
            <a:off x="351992" y="3360965"/>
            <a:ext cx="69777" cy="6954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40" tIns="44170" rIns="88340" bIns="44170"/>
          <a:lstStyle/>
          <a:p>
            <a:endParaRPr lang="it-IT"/>
          </a:p>
        </p:txBody>
      </p:sp>
      <p:sp>
        <p:nvSpPr>
          <p:cNvPr id="540679" name="Rectangle 7"/>
          <p:cNvSpPr>
            <a:spLocks noChangeArrowheads="1"/>
          </p:cNvSpPr>
          <p:nvPr/>
        </p:nvSpPr>
        <p:spPr bwMode="auto">
          <a:xfrm>
            <a:off x="3095035" y="2400905"/>
            <a:ext cx="491547" cy="34320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340" tIns="44170" rIns="88340" bIns="44170" anchor="ctr"/>
          <a:lstStyle/>
          <a:p>
            <a:endParaRPr lang="it-IT"/>
          </a:p>
        </p:txBody>
      </p:sp>
      <p:sp>
        <p:nvSpPr>
          <p:cNvPr id="540681" name="Rectangle 9"/>
          <p:cNvSpPr>
            <a:spLocks noChangeArrowheads="1"/>
          </p:cNvSpPr>
          <p:nvPr/>
        </p:nvSpPr>
        <p:spPr bwMode="auto">
          <a:xfrm>
            <a:off x="282213" y="2812143"/>
            <a:ext cx="2391054" cy="20561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340" tIns="44170" rIns="88340" bIns="44170" anchor="ctr"/>
          <a:lstStyle/>
          <a:p>
            <a:endParaRPr lang="it-IT"/>
          </a:p>
        </p:txBody>
      </p:sp>
      <p:pic>
        <p:nvPicPr>
          <p:cNvPr id="540682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" t="14662" r="575" b="25175"/>
          <a:stretch>
            <a:fillRect/>
          </a:stretch>
        </p:blipFill>
        <p:spPr>
          <a:xfrm>
            <a:off x="2884151" y="3223382"/>
            <a:ext cx="6259849" cy="274259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54274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0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0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0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0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0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0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8" grpId="0" animBg="1"/>
      <p:bldP spid="54067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defTabSz="883402"/>
            <a:r>
              <a:rPr lang="it-IT">
                <a:solidFill>
                  <a:srgbClr val="66CCFF"/>
                </a:solidFill>
                <a:latin typeface="Verdana" pitchFamily="34" charset="0"/>
              </a:rPr>
              <a:t>Scifinder: </a:t>
            </a:r>
            <a:r>
              <a:rPr lang="it-IT">
                <a:latin typeface="Verdana" pitchFamily="34" charset="0"/>
              </a:rPr>
              <a:t>Ricerca per RN</a:t>
            </a:r>
          </a:p>
        </p:txBody>
      </p:sp>
      <p:pic>
        <p:nvPicPr>
          <p:cNvPr id="54681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" t="10977" r="357" b="29358"/>
          <a:stretch>
            <a:fillRect/>
          </a:stretch>
        </p:blipFill>
        <p:spPr>
          <a:xfrm>
            <a:off x="282213" y="1576918"/>
            <a:ext cx="8511347" cy="5039178"/>
          </a:xfrm>
          <a:noFill/>
          <a:ln/>
        </p:spPr>
      </p:pic>
      <p:pic>
        <p:nvPicPr>
          <p:cNvPr id="546823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" t="10811" r="18590" b="4790"/>
          <a:stretch>
            <a:fillRect/>
          </a:stretch>
        </p:blipFill>
        <p:spPr>
          <a:xfrm>
            <a:off x="493097" y="1371299"/>
            <a:ext cx="8298912" cy="528108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90862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9" name="Rectangle 9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100">
                <a:solidFill>
                  <a:srgbClr val="66CCFF"/>
                </a:solidFill>
                <a:latin typeface="Verdana" pitchFamily="34" charset="0"/>
              </a:rPr>
              <a:t>Scifinder: </a:t>
            </a:r>
            <a:r>
              <a:rPr lang="it-IT" sz="4100">
                <a:latin typeface="Verdana" pitchFamily="34" charset="0"/>
              </a:rPr>
              <a:t>individuare i fornitori commerciali</a:t>
            </a:r>
          </a:p>
        </p:txBody>
      </p:sp>
      <p:pic>
        <p:nvPicPr>
          <p:cNvPr id="58368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14285" r="275" b="5440"/>
          <a:stretch>
            <a:fillRect/>
          </a:stretch>
        </p:blipFill>
        <p:spPr>
          <a:xfrm>
            <a:off x="210885" y="1576917"/>
            <a:ext cx="8686567" cy="5078488"/>
          </a:xfrm>
          <a:noFill/>
          <a:ln/>
        </p:spPr>
      </p:pic>
      <p:pic>
        <p:nvPicPr>
          <p:cNvPr id="583688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" t="12917" r="2786" b="4790"/>
          <a:stretch>
            <a:fillRect/>
          </a:stretch>
        </p:blipFill>
        <p:spPr>
          <a:xfrm>
            <a:off x="2251499" y="3085798"/>
            <a:ext cx="5625645" cy="3289905"/>
          </a:xfrm>
          <a:noFill/>
          <a:ln/>
        </p:spPr>
      </p:pic>
      <p:sp>
        <p:nvSpPr>
          <p:cNvPr id="583687" name="Line 7"/>
          <p:cNvSpPr>
            <a:spLocks noChangeShapeType="1"/>
          </p:cNvSpPr>
          <p:nvPr/>
        </p:nvSpPr>
        <p:spPr bwMode="auto">
          <a:xfrm flipH="1">
            <a:off x="3236142" y="2125738"/>
            <a:ext cx="491546" cy="48078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340" tIns="44170" rIns="88340" bIns="44170"/>
          <a:lstStyle/>
          <a:p>
            <a:endParaRPr lang="it-IT"/>
          </a:p>
        </p:txBody>
      </p:sp>
      <p:pic>
        <p:nvPicPr>
          <p:cNvPr id="583691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20090" r="21758" b="4478"/>
          <a:stretch>
            <a:fillRect/>
          </a:stretch>
        </p:blipFill>
        <p:spPr>
          <a:xfrm>
            <a:off x="3095035" y="2942167"/>
            <a:ext cx="6048965" cy="353785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3076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92024"/>
          </a:xfrm>
        </p:spPr>
        <p:txBody>
          <a:bodyPr>
            <a:normAutofit fontScale="90000"/>
          </a:bodyPr>
          <a:lstStyle/>
          <a:p>
            <a:pPr defTabSz="883402"/>
            <a:r>
              <a:rPr lang="it-IT" sz="3100">
                <a:latin typeface="Verdana" pitchFamily="34" charset="0"/>
              </a:rPr>
              <a:t>Scifinder – salvataggio del profilo della ricerca/keep me posted</a:t>
            </a:r>
          </a:p>
        </p:txBody>
      </p:sp>
      <p:pic>
        <p:nvPicPr>
          <p:cNvPr id="53145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" t="13364" r="2272" b="38899"/>
          <a:stretch>
            <a:fillRect/>
          </a:stretch>
        </p:blipFill>
        <p:spPr>
          <a:xfrm>
            <a:off x="210884" y="1371299"/>
            <a:ext cx="8933116" cy="5222119"/>
          </a:xfrm>
          <a:noFill/>
          <a:ln/>
        </p:spPr>
      </p:pic>
      <p:pic>
        <p:nvPicPr>
          <p:cNvPr id="53146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3" t="11272" r="-1534" b="74385"/>
          <a:stretch>
            <a:fillRect/>
          </a:stretch>
        </p:blipFill>
        <p:spPr>
          <a:xfrm>
            <a:off x="5486090" y="1303262"/>
            <a:ext cx="3657910" cy="1416655"/>
          </a:xfrm>
          <a:noFill/>
          <a:ln/>
        </p:spPr>
      </p:pic>
      <p:sp>
        <p:nvSpPr>
          <p:cNvPr id="531461" name="Oval 5"/>
          <p:cNvSpPr>
            <a:spLocks noChangeArrowheads="1"/>
          </p:cNvSpPr>
          <p:nvPr/>
        </p:nvSpPr>
        <p:spPr bwMode="auto">
          <a:xfrm>
            <a:off x="0" y="2536977"/>
            <a:ext cx="1259103" cy="35983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340" tIns="44170" rIns="88340" bIns="44170" anchor="ctr"/>
          <a:lstStyle/>
          <a:p>
            <a:endParaRPr lang="it-IT"/>
          </a:p>
        </p:txBody>
      </p:sp>
      <p:sp>
        <p:nvSpPr>
          <p:cNvPr id="531462" name="Rectangle 6"/>
          <p:cNvSpPr>
            <a:spLocks noChangeArrowheads="1"/>
          </p:cNvSpPr>
          <p:nvPr/>
        </p:nvSpPr>
        <p:spPr bwMode="auto">
          <a:xfrm>
            <a:off x="5486090" y="1303262"/>
            <a:ext cx="3447026" cy="143933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340" tIns="44170" rIns="88340" bIns="44170" anchor="ctr"/>
          <a:lstStyle/>
          <a:p>
            <a:endParaRPr lang="it-IT"/>
          </a:p>
        </p:txBody>
      </p:sp>
      <p:pic>
        <p:nvPicPr>
          <p:cNvPr id="531463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" t="14943" r="357" b="18239"/>
          <a:stretch>
            <a:fillRect/>
          </a:stretch>
        </p:blipFill>
        <p:spPr>
          <a:xfrm>
            <a:off x="2601939" y="2742596"/>
            <a:ext cx="6542062" cy="3825119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05209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1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1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500">
                <a:latin typeface="Verdana" pitchFamily="34" charset="0"/>
              </a:rPr>
              <a:t>Scifinders overview</a:t>
            </a:r>
            <a:br>
              <a:rPr lang="it-IT" sz="3500">
                <a:latin typeface="Verdana" pitchFamily="34" charset="0"/>
              </a:rPr>
            </a:br>
            <a:r>
              <a:rPr lang="it-IT" sz="1900">
                <a:latin typeface="Verdana" pitchFamily="34" charset="0"/>
                <a:hlinkClick r:id="rId2"/>
              </a:rPr>
              <a:t>https://www.cas.org/help/scifinder/index.htm</a:t>
            </a:r>
            <a:endParaRPr lang="it-IT" sz="1900">
              <a:latin typeface="Verdana" pitchFamily="34" charset="0"/>
            </a:endParaRPr>
          </a:p>
        </p:txBody>
      </p:sp>
      <p:pic>
        <p:nvPicPr>
          <p:cNvPr id="535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7" r="2254" b="3870"/>
          <a:stretch>
            <a:fillRect/>
          </a:stretch>
        </p:blipFill>
        <p:spPr>
          <a:xfrm>
            <a:off x="210884" y="1576918"/>
            <a:ext cx="8933116" cy="5075464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16438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93097" y="0"/>
            <a:ext cx="8229135" cy="1143000"/>
          </a:xfrm>
        </p:spPr>
        <p:txBody>
          <a:bodyPr>
            <a:normAutofit fontScale="90000"/>
          </a:bodyPr>
          <a:lstStyle/>
          <a:p>
            <a:pPr algn="l" defTabSz="883402"/>
            <a:r>
              <a:rPr lang="it-IT" sz="3900">
                <a:solidFill>
                  <a:srgbClr val="66CCFF"/>
                </a:solidFill>
                <a:latin typeface="Verdana" pitchFamily="34" charset="0"/>
              </a:rPr>
              <a:t>SciFinder : </a:t>
            </a:r>
            <a:br>
              <a:rPr lang="it-IT" sz="3900">
                <a:solidFill>
                  <a:srgbClr val="66CCFF"/>
                </a:solidFill>
                <a:latin typeface="Verdana" pitchFamily="34" charset="0"/>
              </a:rPr>
            </a:br>
            <a:r>
              <a:rPr lang="it-IT" sz="3100">
                <a:solidFill>
                  <a:srgbClr val="66CCFF"/>
                </a:solidFill>
                <a:latin typeface="Verdana" pitchFamily="34" charset="0"/>
              </a:rPr>
              <a:t>caratteristiche  e punti di forza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884" y="1097643"/>
            <a:ext cx="9144000" cy="5965976"/>
          </a:xfrm>
        </p:spPr>
        <p:txBody>
          <a:bodyPr/>
          <a:lstStyle/>
          <a:p>
            <a:pPr marL="331276" indent="-331276" defTabSz="883402">
              <a:buNone/>
            </a:pPr>
            <a:endParaRPr lang="it-IT" sz="600">
              <a:latin typeface="Verdana" pitchFamily="34" charset="0"/>
            </a:endParaRPr>
          </a:p>
          <a:p>
            <a:pPr marL="331276" indent="-331276" defTabSz="883402"/>
            <a:r>
              <a:rPr lang="it-IT" sz="2700">
                <a:latin typeface="Verdana" pitchFamily="34" charset="0"/>
              </a:rPr>
              <a:t>L’analisi e l’indicizzazione sono curate da </a:t>
            </a:r>
            <a:r>
              <a:rPr lang="it-IT" sz="2700">
                <a:solidFill>
                  <a:schemeClr val="hlink"/>
                </a:solidFill>
                <a:latin typeface="Verdana" pitchFamily="34" charset="0"/>
              </a:rPr>
              <a:t>esperti</a:t>
            </a:r>
            <a:endParaRPr lang="it-IT" sz="2700">
              <a:latin typeface="Verdana" pitchFamily="34" charset="0"/>
            </a:endParaRPr>
          </a:p>
          <a:p>
            <a:pPr marL="331276" indent="-331276" defTabSz="883402"/>
            <a:r>
              <a:rPr lang="it-IT" sz="2700">
                <a:latin typeface="Verdana" pitchFamily="34" charset="0"/>
              </a:rPr>
              <a:t>Assicura:</a:t>
            </a:r>
          </a:p>
          <a:p>
            <a:pPr marL="717764" lvl="1" indent="-276063" defTabSz="883402"/>
            <a:r>
              <a:rPr lang="it-IT" sz="2700">
                <a:latin typeface="Verdana" pitchFamily="34" charset="0"/>
              </a:rPr>
              <a:t> flessibilità di ricerca: </a:t>
            </a:r>
          </a:p>
          <a:p>
            <a:pPr marL="331276" indent="-331276" defTabSz="883402">
              <a:buNone/>
            </a:pPr>
            <a:r>
              <a:rPr lang="it-IT" sz="2700">
                <a:solidFill>
                  <a:schemeClr val="hlink"/>
                </a:solidFill>
                <a:latin typeface="Verdana" pitchFamily="34" charset="0"/>
              </a:rPr>
              <a:t>		bibliografica</a:t>
            </a:r>
            <a:r>
              <a:rPr lang="it-IT" sz="2700">
                <a:latin typeface="Verdana" pitchFamily="34" charset="0"/>
              </a:rPr>
              <a:t>, per </a:t>
            </a:r>
            <a:r>
              <a:rPr lang="it-IT" sz="2700">
                <a:solidFill>
                  <a:schemeClr val="hlink"/>
                </a:solidFill>
                <a:latin typeface="Verdana" pitchFamily="34" charset="0"/>
              </a:rPr>
              <a:t>struttura</a:t>
            </a:r>
            <a:r>
              <a:rPr lang="it-IT" sz="2700">
                <a:latin typeface="Verdana" pitchFamily="34" charset="0"/>
              </a:rPr>
              <a:t> e </a:t>
            </a:r>
            <a:r>
              <a:rPr lang="it-IT" sz="2700">
                <a:solidFill>
                  <a:schemeClr val="hlink"/>
                </a:solidFill>
                <a:latin typeface="Verdana" pitchFamily="34" charset="0"/>
              </a:rPr>
              <a:t>reazioni</a:t>
            </a:r>
          </a:p>
          <a:p>
            <a:pPr marL="717764" lvl="1" indent="-276063" defTabSz="883402"/>
            <a:r>
              <a:rPr lang="it-IT" sz="2700">
                <a:latin typeface="Verdana" pitchFamily="34" charset="0"/>
              </a:rPr>
              <a:t>un </a:t>
            </a:r>
            <a:r>
              <a:rPr lang="it-IT" sz="2700">
                <a:solidFill>
                  <a:schemeClr val="hlink"/>
                </a:solidFill>
                <a:latin typeface="Verdana" pitchFamily="34" charset="0"/>
              </a:rPr>
              <a:t>linguaggio</a:t>
            </a:r>
            <a:r>
              <a:rPr lang="it-IT" sz="2700">
                <a:latin typeface="Verdana" pitchFamily="34" charset="0"/>
              </a:rPr>
              <a:t> di interrogazione </a:t>
            </a:r>
            <a:r>
              <a:rPr lang="it-IT" sz="2700">
                <a:solidFill>
                  <a:schemeClr val="hlink"/>
                </a:solidFill>
                <a:latin typeface="Verdana" pitchFamily="34" charset="0"/>
              </a:rPr>
              <a:t>naturale</a:t>
            </a:r>
          </a:p>
          <a:p>
            <a:pPr marL="717764" lvl="1" indent="-276063" defTabSz="883402"/>
            <a:r>
              <a:rPr lang="it-IT" sz="2700">
                <a:latin typeface="Verdana" pitchFamily="34" charset="0"/>
              </a:rPr>
              <a:t>tecniche di ricerca intelligenti per il recupero automatico di varianti</a:t>
            </a:r>
            <a:endParaRPr lang="it-IT" sz="2700">
              <a:solidFill>
                <a:schemeClr val="hlink"/>
              </a:solidFill>
              <a:latin typeface="Verdana" pitchFamily="34" charset="0"/>
            </a:endParaRPr>
          </a:p>
          <a:p>
            <a:pPr marL="717764" lvl="1" indent="-276063" defTabSz="883402"/>
            <a:r>
              <a:rPr lang="it-IT" sz="2700">
                <a:solidFill>
                  <a:schemeClr val="hlink"/>
                </a:solidFill>
                <a:latin typeface="Verdana" pitchFamily="34" charset="0"/>
              </a:rPr>
              <a:t>analisi statistica</a:t>
            </a:r>
            <a:r>
              <a:rPr lang="it-IT" sz="2700">
                <a:latin typeface="Verdana" pitchFamily="34" charset="0"/>
              </a:rPr>
              <a:t> automatica </a:t>
            </a:r>
          </a:p>
          <a:p>
            <a:pPr marL="717764" lvl="1" indent="-276063" defTabSz="883402">
              <a:buClr>
                <a:schemeClr val="hlink"/>
              </a:buClr>
              <a:buNone/>
            </a:pPr>
            <a:r>
              <a:rPr lang="it-IT" sz="2700">
                <a:latin typeface="Verdana" pitchFamily="34" charset="0"/>
              </a:rPr>
              <a:t>	</a:t>
            </a:r>
            <a:r>
              <a:rPr lang="it-IT" sz="2300">
                <a:latin typeface="Verdana" pitchFamily="34" charset="0"/>
              </a:rPr>
              <a:t>[per autore/titolo rivista/…] per focalizzare i risultati</a:t>
            </a:r>
          </a:p>
          <a:p>
            <a:pPr marL="717764" lvl="1" indent="-276063" defTabSz="883402"/>
            <a:r>
              <a:rPr lang="it-IT" sz="2700">
                <a:latin typeface="Verdana" pitchFamily="34" charset="0"/>
              </a:rPr>
              <a:t>filtro per </a:t>
            </a:r>
            <a:r>
              <a:rPr lang="it-IT" sz="2700">
                <a:solidFill>
                  <a:schemeClr val="hlink"/>
                </a:solidFill>
                <a:latin typeface="Verdana" pitchFamily="34" charset="0"/>
              </a:rPr>
              <a:t>categorie</a:t>
            </a:r>
            <a:r>
              <a:rPr lang="it-IT" sz="2700">
                <a:latin typeface="Verdana" pitchFamily="34" charset="0"/>
              </a:rPr>
              <a:t> </a:t>
            </a:r>
          </a:p>
          <a:p>
            <a:pPr marL="717764" lvl="1" indent="-276063" defTabSz="883402"/>
            <a:r>
              <a:rPr lang="it-IT" sz="2700">
                <a:latin typeface="Verdana" pitchFamily="34" charset="0"/>
              </a:rPr>
              <a:t>ampie possibilità di navigazione [</a:t>
            </a:r>
            <a:r>
              <a:rPr lang="it-IT" sz="2700">
                <a:solidFill>
                  <a:schemeClr val="hlink"/>
                </a:solidFill>
                <a:latin typeface="Verdana" pitchFamily="34" charset="0"/>
              </a:rPr>
              <a:t>CrossRef</a:t>
            </a:r>
            <a:r>
              <a:rPr lang="it-IT" sz="2700">
                <a:latin typeface="Verdana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054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93097" y="0"/>
            <a:ext cx="8368691" cy="754441"/>
          </a:xfrm>
          <a:solidFill>
            <a:schemeClr val="accent1"/>
          </a:solidFill>
        </p:spPr>
        <p:txBody>
          <a:bodyPr/>
          <a:lstStyle/>
          <a:p>
            <a:pPr algn="l" defTabSz="883402"/>
            <a:r>
              <a:rPr lang="it-IT" sz="4100">
                <a:solidFill>
                  <a:srgbClr val="66CCFF"/>
                </a:solidFill>
              </a:rPr>
              <a:t> </a:t>
            </a:r>
            <a:r>
              <a:rPr lang="it-IT" sz="4100">
                <a:solidFill>
                  <a:srgbClr val="66CCFF"/>
                </a:solidFill>
                <a:latin typeface="Verdana" pitchFamily="34" charset="0"/>
              </a:rPr>
              <a:t>Scifinder:  CAplus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92025"/>
            <a:ext cx="9144000" cy="6445250"/>
          </a:xfrm>
        </p:spPr>
        <p:txBody>
          <a:bodyPr/>
          <a:lstStyle/>
          <a:p>
            <a:pPr marL="331276" indent="-331276" defTabSz="883402" fontAlgn="t">
              <a:lnSpc>
                <a:spcPct val="80000"/>
              </a:lnSpc>
              <a:buNone/>
            </a:pPr>
            <a:r>
              <a:rPr lang="it-IT" sz="2300" b="1">
                <a:latin typeface="Verdana" pitchFamily="34" charset="0"/>
              </a:rPr>
              <a:t>Copertura</a:t>
            </a:r>
          </a:p>
          <a:p>
            <a:pPr marL="331276" indent="-331276" defTabSz="883402" fontAlgn="t">
              <a:lnSpc>
                <a:spcPct val="80000"/>
              </a:lnSpc>
            </a:pPr>
            <a:r>
              <a:rPr lang="it-IT" sz="2300">
                <a:latin typeface="Verdana" pitchFamily="34" charset="0"/>
              </a:rPr>
              <a:t>Contiene </a:t>
            </a:r>
            <a:r>
              <a:rPr lang="it-IT" sz="2300" b="1">
                <a:solidFill>
                  <a:schemeClr val="hlink"/>
                </a:solidFill>
                <a:latin typeface="Verdana" pitchFamily="34" charset="0"/>
              </a:rPr>
              <a:t>31 milioni</a:t>
            </a:r>
            <a:r>
              <a:rPr lang="it-IT" sz="2300">
                <a:latin typeface="Verdana" pitchFamily="34" charset="0"/>
              </a:rPr>
              <a:t> di riferimenti ad articoli di periodici e brevetti.</a:t>
            </a:r>
          </a:p>
          <a:p>
            <a:pPr marL="331276" indent="-331276" defTabSz="883402" fontAlgn="t">
              <a:lnSpc>
                <a:spcPct val="80000"/>
              </a:lnSpc>
            </a:pPr>
            <a:r>
              <a:rPr lang="it-IT" sz="2300">
                <a:latin typeface="Verdana" pitchFamily="34" charset="0"/>
              </a:rPr>
              <a:t>Copre la letteratura </a:t>
            </a:r>
            <a:r>
              <a:rPr lang="it-IT" sz="2300" b="1">
                <a:solidFill>
                  <a:schemeClr val="hlink"/>
                </a:solidFill>
                <a:latin typeface="Verdana" pitchFamily="34" charset="0"/>
              </a:rPr>
              <a:t>dal 1907</a:t>
            </a:r>
            <a:r>
              <a:rPr lang="it-IT" sz="2300">
                <a:latin typeface="Verdana" pitchFamily="34" charset="0"/>
              </a:rPr>
              <a:t> ad oggi  (con una selezione di  riferimenti antecedenti risalenti al 1800 ). </a:t>
            </a:r>
          </a:p>
          <a:p>
            <a:pPr marL="331276" indent="-331276" defTabSz="883402" fontAlgn="t">
              <a:lnSpc>
                <a:spcPct val="80000"/>
              </a:lnSpc>
            </a:pPr>
            <a:r>
              <a:rPr lang="it-IT" sz="2300">
                <a:latin typeface="Verdana" pitchFamily="34" charset="0"/>
              </a:rPr>
              <a:t>Le fonti sono: </a:t>
            </a:r>
            <a:r>
              <a:rPr lang="it-IT" sz="2300" b="1">
                <a:solidFill>
                  <a:schemeClr val="hlink"/>
                </a:solidFill>
                <a:latin typeface="Verdana" pitchFamily="34" charset="0"/>
              </a:rPr>
              <a:t>10.000 periodici</a:t>
            </a:r>
            <a:r>
              <a:rPr lang="it-IT" sz="2300" b="1">
                <a:latin typeface="Verdana" pitchFamily="34" charset="0"/>
              </a:rPr>
              <a:t>,</a:t>
            </a:r>
            <a:r>
              <a:rPr lang="it-IT" sz="2300" b="1">
                <a:solidFill>
                  <a:schemeClr val="hlink"/>
                </a:solidFill>
                <a:latin typeface="Verdana" pitchFamily="34" charset="0"/>
              </a:rPr>
              <a:t> brevetti </a:t>
            </a:r>
            <a:r>
              <a:rPr lang="it-IT" sz="2300">
                <a:latin typeface="Verdana" pitchFamily="34" charset="0"/>
              </a:rPr>
              <a:t>(</a:t>
            </a:r>
            <a:r>
              <a:rPr lang="it-IT" sz="2300">
                <a:solidFill>
                  <a:schemeClr val="tx2"/>
                </a:solidFill>
                <a:latin typeface="Verdana" pitchFamily="34" charset="0"/>
              </a:rPr>
              <a:t>provenienti da più di 59 autorità mondiali)</a:t>
            </a:r>
            <a:r>
              <a:rPr lang="it-IT" sz="2300" b="1">
                <a:latin typeface="Verdana" pitchFamily="34" charset="0"/>
              </a:rPr>
              <a:t>,</a:t>
            </a:r>
            <a:r>
              <a:rPr lang="it-IT" sz="2300" b="1">
                <a:solidFill>
                  <a:schemeClr val="hlink"/>
                </a:solidFill>
                <a:latin typeface="Verdana" pitchFamily="34" charset="0"/>
              </a:rPr>
              <a:t> monografie</a:t>
            </a:r>
            <a:r>
              <a:rPr lang="it-IT" sz="2300" b="1">
                <a:latin typeface="Verdana" pitchFamily="34" charset="0"/>
              </a:rPr>
              <a:t>, </a:t>
            </a:r>
            <a:r>
              <a:rPr lang="it-IT" sz="2300" b="1">
                <a:solidFill>
                  <a:schemeClr val="hlink"/>
                </a:solidFill>
                <a:latin typeface="Verdana" pitchFamily="34" charset="0"/>
              </a:rPr>
              <a:t>atti di convegni</a:t>
            </a:r>
            <a:r>
              <a:rPr lang="it-IT" sz="2300" b="1">
                <a:latin typeface="Verdana" pitchFamily="34" charset="0"/>
              </a:rPr>
              <a:t>,</a:t>
            </a:r>
            <a:r>
              <a:rPr lang="it-IT" sz="2300" b="1">
                <a:solidFill>
                  <a:schemeClr val="hlink"/>
                </a:solidFill>
                <a:latin typeface="Verdana" pitchFamily="34" charset="0"/>
              </a:rPr>
              <a:t> tesi di laurea internazionali</a:t>
            </a:r>
            <a:r>
              <a:rPr lang="it-IT" sz="2300" b="1">
                <a:latin typeface="Verdana" pitchFamily="34" charset="0"/>
              </a:rPr>
              <a:t>. </a:t>
            </a:r>
            <a:r>
              <a:rPr lang="it-IT" sz="2300">
                <a:latin typeface="Verdana" pitchFamily="34" charset="0"/>
              </a:rPr>
              <a:t>Le </a:t>
            </a:r>
            <a:r>
              <a:rPr lang="it-IT" sz="2300" b="1">
                <a:solidFill>
                  <a:schemeClr val="hlink"/>
                </a:solidFill>
                <a:latin typeface="Verdana" pitchFamily="34" charset="0"/>
              </a:rPr>
              <a:t>citazioni ricevute</a:t>
            </a:r>
            <a:r>
              <a:rPr lang="it-IT" sz="2300">
                <a:latin typeface="Verdana" pitchFamily="34" charset="0"/>
              </a:rPr>
              <a:t> sono inserite dal </a:t>
            </a:r>
            <a:r>
              <a:rPr lang="it-IT" sz="2300" b="1">
                <a:solidFill>
                  <a:schemeClr val="hlink"/>
                </a:solidFill>
                <a:latin typeface="Verdana" pitchFamily="34" charset="0"/>
              </a:rPr>
              <a:t>1997 -</a:t>
            </a:r>
            <a:r>
              <a:rPr lang="it-IT" sz="2300" b="1">
                <a:latin typeface="Verdana" pitchFamily="34" charset="0"/>
              </a:rPr>
              <a:t> </a:t>
            </a:r>
          </a:p>
          <a:p>
            <a:pPr marL="331276" indent="-331276" defTabSz="883402" fontAlgn="t">
              <a:lnSpc>
                <a:spcPct val="80000"/>
              </a:lnSpc>
            </a:pPr>
            <a:r>
              <a:rPr lang="it-IT" sz="2300">
                <a:latin typeface="Verdana" pitchFamily="34" charset="0"/>
              </a:rPr>
              <a:t>Caplus contiene anche dei record</a:t>
            </a:r>
            <a:r>
              <a:rPr lang="it-IT" sz="2300" i="1">
                <a:latin typeface="Verdana" pitchFamily="34" charset="0"/>
              </a:rPr>
              <a:t> </a:t>
            </a:r>
            <a:r>
              <a:rPr lang="it-IT" sz="2300" b="1" i="1">
                <a:solidFill>
                  <a:schemeClr val="hlink"/>
                </a:solidFill>
                <a:latin typeface="Verdana" pitchFamily="34" charset="0"/>
              </a:rPr>
              <a:t>in – process</a:t>
            </a:r>
            <a:r>
              <a:rPr lang="it-IT" sz="2300">
                <a:latin typeface="Verdana" pitchFamily="34" charset="0"/>
              </a:rPr>
              <a:t>, cioè gli ultimi documenti ricevuti, prima che siano stati completamente indicizzati per l’inserimento. </a:t>
            </a:r>
          </a:p>
          <a:p>
            <a:pPr marL="331276" indent="-331276" defTabSz="883402">
              <a:lnSpc>
                <a:spcPct val="80000"/>
              </a:lnSpc>
              <a:buNone/>
            </a:pPr>
            <a:endParaRPr lang="it-IT" sz="2300">
              <a:latin typeface="Verdana" pitchFamily="34" charset="0"/>
            </a:endParaRPr>
          </a:p>
          <a:p>
            <a:pPr marL="331276" indent="-331276" defTabSz="883402">
              <a:lnSpc>
                <a:spcPct val="80000"/>
              </a:lnSpc>
              <a:buNone/>
            </a:pPr>
            <a:r>
              <a:rPr lang="it-IT" sz="2300" b="1">
                <a:latin typeface="Verdana" pitchFamily="34" charset="0"/>
              </a:rPr>
              <a:t>Aggiornamento</a:t>
            </a:r>
          </a:p>
          <a:p>
            <a:pPr marL="331276" indent="-331276" defTabSz="883402">
              <a:lnSpc>
                <a:spcPct val="80000"/>
              </a:lnSpc>
            </a:pPr>
            <a:r>
              <a:rPr lang="it-IT" sz="2300" b="1">
                <a:solidFill>
                  <a:schemeClr val="hlink"/>
                </a:solidFill>
                <a:latin typeface="Verdana" pitchFamily="34" charset="0"/>
              </a:rPr>
              <a:t>Quotidiano</a:t>
            </a:r>
            <a:r>
              <a:rPr lang="it-IT" sz="2300">
                <a:latin typeface="Verdana" pitchFamily="34" charset="0"/>
              </a:rPr>
              <a:t>, con l’immissione di </a:t>
            </a:r>
            <a:r>
              <a:rPr lang="it-IT" sz="2300">
                <a:solidFill>
                  <a:schemeClr val="hlink"/>
                </a:solidFill>
                <a:latin typeface="Verdana" pitchFamily="34" charset="0"/>
              </a:rPr>
              <a:t>circa 3.000 nuovi</a:t>
            </a:r>
            <a:r>
              <a:rPr lang="it-IT" sz="2300">
                <a:latin typeface="Verdana" pitchFamily="34" charset="0"/>
              </a:rPr>
              <a:t> brevetti e riferimenti di articoli </a:t>
            </a:r>
          </a:p>
          <a:p>
            <a:pPr marL="331276" indent="-331276" defTabSz="883402">
              <a:lnSpc>
                <a:spcPct val="80000"/>
              </a:lnSpc>
            </a:pPr>
            <a:r>
              <a:rPr lang="it-IT" sz="2300">
                <a:latin typeface="Verdana" pitchFamily="34" charset="0"/>
              </a:rPr>
              <a:t>Le informazioni sui brevetti provenienti dalle 9 maggiori autorità che rilasciano brevetti entrano in SciFinder nei  </a:t>
            </a:r>
            <a:r>
              <a:rPr lang="it-IT" sz="2300">
                <a:solidFill>
                  <a:schemeClr val="hlink"/>
                </a:solidFill>
                <a:latin typeface="Verdana" pitchFamily="34" charset="0"/>
              </a:rPr>
              <a:t>2 giorni</a:t>
            </a:r>
            <a:r>
              <a:rPr lang="it-IT" sz="2300">
                <a:latin typeface="Verdana" pitchFamily="34" charset="0"/>
              </a:rPr>
              <a:t> successivi al rilascio. </a:t>
            </a:r>
          </a:p>
          <a:p>
            <a:pPr marL="331276" indent="-331276" defTabSz="883402">
              <a:lnSpc>
                <a:spcPct val="80000"/>
              </a:lnSpc>
              <a:buNone/>
            </a:pPr>
            <a:endParaRPr lang="it-IT" sz="2300">
              <a:solidFill>
                <a:srgbClr val="FF0000"/>
              </a:solidFill>
              <a:latin typeface="Verdana" pitchFamily="34" charset="0"/>
            </a:endParaRPr>
          </a:p>
          <a:p>
            <a:pPr marL="331276" indent="-331276" defTabSz="883402">
              <a:lnSpc>
                <a:spcPct val="80000"/>
              </a:lnSpc>
              <a:buNone/>
            </a:pPr>
            <a:endParaRPr lang="it-IT" sz="1900">
              <a:latin typeface="Verdana" pitchFamily="34" charset="0"/>
            </a:endParaRPr>
          </a:p>
          <a:p>
            <a:pPr marL="331276" indent="-331276" defTabSz="883402">
              <a:lnSpc>
                <a:spcPct val="80000"/>
              </a:lnSpc>
              <a:buNone/>
            </a:pPr>
            <a:endParaRPr lang="it-IT" sz="23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107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1991" y="205619"/>
            <a:ext cx="8229134" cy="1143000"/>
          </a:xfrm>
          <a:solidFill>
            <a:schemeClr val="accent1"/>
          </a:solidFill>
          <a:ln/>
        </p:spPr>
        <p:txBody>
          <a:bodyPr lIns="91432" tIns="45716" rIns="91432" bIns="45716"/>
          <a:lstStyle/>
          <a:p>
            <a:pPr algn="l" defTabSz="883402"/>
            <a:r>
              <a:rPr lang="it-IT" sz="4100">
                <a:solidFill>
                  <a:srgbClr val="66CCFF"/>
                </a:solidFill>
                <a:latin typeface="Verdana" pitchFamily="34" charset="0"/>
              </a:rPr>
              <a:t>MEDLINE/PUBMED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marL="331276" indent="-331276" defTabSz="883402">
              <a:buNone/>
            </a:pPr>
            <a:endParaRPr lang="it-IT" b="1"/>
          </a:p>
          <a:p>
            <a:pPr marL="331276" indent="-331276" defTabSz="883402"/>
            <a:r>
              <a:rPr lang="it-IT" sz="1800" b="1">
                <a:latin typeface="Verdana" pitchFamily="34" charset="0"/>
              </a:rPr>
              <a:t>Medline,</a:t>
            </a:r>
            <a:r>
              <a:rPr lang="it-IT" sz="1800">
                <a:latin typeface="Verdana" pitchFamily="34" charset="0"/>
              </a:rPr>
              <a:t> è  il maggiore database della letteratura biomedica contenuta in più di </a:t>
            </a:r>
            <a:r>
              <a:rPr lang="it-IT" sz="1800" b="1">
                <a:solidFill>
                  <a:schemeClr val="hlink"/>
                </a:solidFill>
                <a:latin typeface="Verdana" pitchFamily="34" charset="0"/>
              </a:rPr>
              <a:t>3900 periodici</a:t>
            </a:r>
            <a:r>
              <a:rPr lang="it-IT" sz="1800" b="1">
                <a:latin typeface="Verdana" pitchFamily="34" charset="0"/>
              </a:rPr>
              <a:t>, con  copertura </a:t>
            </a:r>
            <a:r>
              <a:rPr lang="it-IT" sz="1800" b="1">
                <a:solidFill>
                  <a:schemeClr val="hlink"/>
                </a:solidFill>
                <a:latin typeface="Verdana" pitchFamily="34" charset="0"/>
              </a:rPr>
              <a:t>dal 1951</a:t>
            </a:r>
            <a:r>
              <a:rPr lang="it-IT" sz="1800" b="1">
                <a:latin typeface="Verdana" pitchFamily="34" charset="0"/>
              </a:rPr>
              <a:t> ad oggi. </a:t>
            </a:r>
          </a:p>
          <a:p>
            <a:pPr marL="331276" indent="-331276" defTabSz="883402"/>
            <a:r>
              <a:rPr lang="it-IT" sz="1800" b="1">
                <a:latin typeface="Verdana" pitchFamily="34" charset="0"/>
              </a:rPr>
              <a:t>Medline </a:t>
            </a:r>
            <a:r>
              <a:rPr lang="it-IT" sz="1800">
                <a:latin typeface="Verdana" pitchFamily="34" charset="0"/>
              </a:rPr>
              <a:t>contiene anche dei record </a:t>
            </a:r>
            <a:r>
              <a:rPr lang="it-IT" sz="1800" i="1">
                <a:solidFill>
                  <a:schemeClr val="hlink"/>
                </a:solidFill>
                <a:latin typeface="Verdana" pitchFamily="34" charset="0"/>
              </a:rPr>
              <a:t>in – process</a:t>
            </a:r>
            <a:r>
              <a:rPr lang="it-IT" sz="1800">
                <a:latin typeface="Verdana" pitchFamily="34" charset="0"/>
              </a:rPr>
              <a:t>, gli ultimi documenti ricevuti, prima che siano stati completamente indicizzati per l’inserimento.</a:t>
            </a:r>
          </a:p>
          <a:p>
            <a:pPr marL="331276" indent="-331276" defTabSz="883402">
              <a:spcBef>
                <a:spcPct val="50000"/>
              </a:spcBef>
              <a:buNone/>
            </a:pPr>
            <a:endParaRPr lang="it-IT" sz="18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7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1991" y="0"/>
            <a:ext cx="8792009" cy="1143000"/>
          </a:xfrm>
          <a:solidFill>
            <a:schemeClr val="accent1"/>
          </a:solidFill>
          <a:ln/>
        </p:spPr>
        <p:txBody>
          <a:bodyPr lIns="91432" tIns="45716" rIns="91432" bIns="45716"/>
          <a:lstStyle/>
          <a:p>
            <a:pPr algn="l" defTabSz="883402"/>
            <a:r>
              <a:rPr lang="it-IT" sz="4100">
                <a:solidFill>
                  <a:srgbClr val="66CCFF"/>
                </a:solidFill>
                <a:latin typeface="Verdana" pitchFamily="34" charset="0"/>
              </a:rPr>
              <a:t>Scifinder: </a:t>
            </a:r>
            <a:r>
              <a:rPr lang="it-IT" sz="3100">
                <a:solidFill>
                  <a:srgbClr val="66CCFF"/>
                </a:solidFill>
                <a:latin typeface="Verdana" pitchFamily="34" charset="0"/>
              </a:rPr>
              <a:t>Cas Registry</a:t>
            </a:r>
            <a:r>
              <a:rPr lang="it-IT" sz="4100">
                <a:solidFill>
                  <a:srgbClr val="66CCFF"/>
                </a:solidFill>
                <a:latin typeface="Verdana" pitchFamily="34" charset="0"/>
              </a:rPr>
              <a:t> </a:t>
            </a:r>
            <a:br>
              <a:rPr lang="it-IT" sz="4100">
                <a:solidFill>
                  <a:srgbClr val="66CCFF"/>
                </a:solidFill>
                <a:latin typeface="Verdana" pitchFamily="34" charset="0"/>
              </a:rPr>
            </a:br>
            <a:r>
              <a:rPr lang="it-IT" sz="2700">
                <a:latin typeface="Verdana" pitchFamily="34" charset="0"/>
              </a:rPr>
              <a:t>CAS Substance Database</a:t>
            </a:r>
            <a:endParaRPr lang="it-IT" sz="2700">
              <a:solidFill>
                <a:srgbClr val="66CCFF"/>
              </a:solidFill>
              <a:latin typeface="Verdana" pitchFamily="34" charset="0"/>
            </a:endParaRP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885" y="1256394"/>
            <a:ext cx="8650903" cy="5601607"/>
          </a:xfrm>
          <a:noFill/>
          <a:ln/>
        </p:spPr>
        <p:txBody>
          <a:bodyPr lIns="91432" tIns="45716" rIns="91432" bIns="45716"/>
          <a:lstStyle/>
          <a:p>
            <a:pPr marL="0" indent="0" defTabSz="883402">
              <a:lnSpc>
                <a:spcPct val="80000"/>
              </a:lnSpc>
              <a:buNone/>
            </a:pPr>
            <a:r>
              <a:rPr lang="it-IT" sz="3400" b="1">
                <a:latin typeface="Verdana" pitchFamily="34" charset="0"/>
              </a:rPr>
              <a:t>Copertura</a:t>
            </a:r>
          </a:p>
          <a:p>
            <a:pPr marL="0" indent="0" defTabSz="883402">
              <a:lnSpc>
                <a:spcPct val="80000"/>
              </a:lnSpc>
              <a:buNone/>
            </a:pPr>
            <a:r>
              <a:rPr lang="it-IT" sz="2700">
                <a:latin typeface="Verdana" pitchFamily="34" charset="0"/>
              </a:rPr>
              <a:t>Contiene schede per oltre </a:t>
            </a:r>
            <a:r>
              <a:rPr lang="it-IT" sz="2700" b="1">
                <a:solidFill>
                  <a:schemeClr val="hlink"/>
                </a:solidFill>
                <a:latin typeface="Verdana" pitchFamily="34" charset="0"/>
              </a:rPr>
              <a:t>50 milioni di molecole</a:t>
            </a:r>
            <a:r>
              <a:rPr lang="it-IT" sz="2700">
                <a:latin typeface="Verdana" pitchFamily="34" charset="0"/>
              </a:rPr>
              <a:t>, di sostanze organiche ed inorganiche censite dal 1957 ad oggi.</a:t>
            </a:r>
            <a:br>
              <a:rPr lang="it-IT" sz="2700">
                <a:latin typeface="Verdana" pitchFamily="34" charset="0"/>
              </a:rPr>
            </a:br>
            <a:r>
              <a:rPr lang="it-IT" sz="2700">
                <a:latin typeface="Verdana" pitchFamily="34" charset="0"/>
              </a:rPr>
              <a:t/>
            </a:r>
            <a:br>
              <a:rPr lang="it-IT" sz="2700">
                <a:latin typeface="Verdana" pitchFamily="34" charset="0"/>
              </a:rPr>
            </a:br>
            <a:r>
              <a:rPr lang="it-IT" sz="2700">
                <a:latin typeface="Verdana" pitchFamily="34" charset="0"/>
              </a:rPr>
              <a:t>Raccoglie informazioni su:</a:t>
            </a:r>
            <a:br>
              <a:rPr lang="it-IT" sz="2700">
                <a:latin typeface="Verdana" pitchFamily="34" charset="0"/>
              </a:rPr>
            </a:br>
            <a:r>
              <a:rPr lang="it-IT" sz="2700">
                <a:solidFill>
                  <a:schemeClr val="hlink"/>
                </a:solidFill>
                <a:latin typeface="Verdana" pitchFamily="34" charset="0"/>
              </a:rPr>
              <a:t>leghe</a:t>
            </a:r>
            <a:r>
              <a:rPr lang="it-IT" sz="2700">
                <a:latin typeface="Verdana" pitchFamily="34" charset="0"/>
              </a:rPr>
              <a:t>, </a:t>
            </a:r>
            <a:r>
              <a:rPr lang="it-IT" sz="2700">
                <a:solidFill>
                  <a:schemeClr val="hlink"/>
                </a:solidFill>
                <a:latin typeface="Verdana" pitchFamily="34" charset="0"/>
              </a:rPr>
              <a:t>composti</a:t>
            </a:r>
            <a:r>
              <a:rPr lang="it-IT" sz="2700">
                <a:latin typeface="Verdana" pitchFamily="34" charset="0"/>
              </a:rPr>
              <a:t>, </a:t>
            </a:r>
            <a:r>
              <a:rPr lang="it-IT" sz="2700">
                <a:solidFill>
                  <a:schemeClr val="hlink"/>
                </a:solidFill>
                <a:latin typeface="Verdana" pitchFamily="34" charset="0"/>
              </a:rPr>
              <a:t>minerali</a:t>
            </a:r>
            <a:r>
              <a:rPr lang="it-IT" sz="2700">
                <a:latin typeface="Verdana" pitchFamily="34" charset="0"/>
              </a:rPr>
              <a:t>, </a:t>
            </a:r>
            <a:r>
              <a:rPr lang="it-IT" sz="2700">
                <a:solidFill>
                  <a:schemeClr val="hlink"/>
                </a:solidFill>
                <a:latin typeface="Verdana" pitchFamily="34" charset="0"/>
              </a:rPr>
              <a:t>polimeri</a:t>
            </a:r>
            <a:r>
              <a:rPr lang="it-IT" sz="2700">
                <a:latin typeface="Verdana" pitchFamily="34" charset="0"/>
              </a:rPr>
              <a:t>, </a:t>
            </a:r>
            <a:r>
              <a:rPr lang="it-IT" sz="2700">
                <a:solidFill>
                  <a:schemeClr val="hlink"/>
                </a:solidFill>
                <a:latin typeface="Verdana" pitchFamily="34" charset="0"/>
              </a:rPr>
              <a:t>sali</a:t>
            </a:r>
            <a:r>
              <a:rPr lang="it-IT" sz="2700">
                <a:latin typeface="Verdana" pitchFamily="34" charset="0"/>
              </a:rPr>
              <a:t>,  e </a:t>
            </a:r>
          </a:p>
          <a:p>
            <a:pPr marL="0" indent="0" defTabSz="883402">
              <a:lnSpc>
                <a:spcPct val="80000"/>
              </a:lnSpc>
              <a:buNone/>
            </a:pPr>
            <a:r>
              <a:rPr lang="it-IT" sz="2700" b="1">
                <a:solidFill>
                  <a:schemeClr val="hlink"/>
                </a:solidFill>
                <a:latin typeface="Verdana" pitchFamily="34" charset="0"/>
              </a:rPr>
              <a:t>61 milioni di sequenze</a:t>
            </a:r>
            <a:r>
              <a:rPr lang="it-IT" sz="2700">
                <a:latin typeface="Verdana" pitchFamily="34" charset="0"/>
              </a:rPr>
              <a:t>.</a:t>
            </a:r>
            <a:br>
              <a:rPr lang="it-IT" sz="2700">
                <a:latin typeface="Verdana" pitchFamily="34" charset="0"/>
              </a:rPr>
            </a:br>
            <a:r>
              <a:rPr lang="it-IT" sz="2900">
                <a:latin typeface="Verdana" pitchFamily="34" charset="0"/>
              </a:rPr>
              <a:t/>
            </a:r>
            <a:br>
              <a:rPr lang="it-IT" sz="2900">
                <a:latin typeface="Verdana" pitchFamily="34" charset="0"/>
              </a:rPr>
            </a:br>
            <a:r>
              <a:rPr lang="it-IT" sz="3400" b="1">
                <a:latin typeface="Verdana" pitchFamily="34" charset="0"/>
              </a:rPr>
              <a:t>Aggiornamento</a:t>
            </a:r>
            <a:endParaRPr lang="it-IT" sz="2900">
              <a:latin typeface="Verdana" pitchFamily="34" charset="0"/>
            </a:endParaRPr>
          </a:p>
          <a:p>
            <a:pPr marL="0" indent="0" defTabSz="883402">
              <a:lnSpc>
                <a:spcPct val="80000"/>
              </a:lnSpc>
              <a:buNone/>
            </a:pPr>
            <a:r>
              <a:rPr lang="it-IT" sz="2700" b="1">
                <a:solidFill>
                  <a:schemeClr val="hlink"/>
                </a:solidFill>
                <a:latin typeface="Verdana" pitchFamily="34" charset="0"/>
              </a:rPr>
              <a:t>Quotidiano</a:t>
            </a:r>
            <a:r>
              <a:rPr lang="it-IT" sz="2700">
                <a:latin typeface="Verdana" pitchFamily="34" charset="0"/>
              </a:rPr>
              <a:t>, con circa 12000 registrazioni di nuove sostanze</a:t>
            </a:r>
          </a:p>
          <a:p>
            <a:pPr marL="0" indent="0" defTabSz="883402">
              <a:lnSpc>
                <a:spcPct val="80000"/>
              </a:lnSpc>
              <a:buNone/>
            </a:pPr>
            <a:r>
              <a:rPr lang="it-IT" sz="2700">
                <a:latin typeface="Verdana" pitchFamily="34" charset="0"/>
              </a:rPr>
              <a:t>E’ in corso il progressivo </a:t>
            </a:r>
            <a:r>
              <a:rPr lang="it-IT" sz="2700">
                <a:solidFill>
                  <a:schemeClr val="hlink"/>
                </a:solidFill>
                <a:latin typeface="Verdana" pitchFamily="34" charset="0"/>
              </a:rPr>
              <a:t>recupero del retrospettivo</a:t>
            </a:r>
            <a:r>
              <a:rPr lang="it-IT" sz="2700">
                <a:latin typeface="Verdana" pitchFamily="34" charset="0"/>
              </a:rPr>
              <a:t> dai primi anni del Novecento.</a:t>
            </a:r>
          </a:p>
          <a:p>
            <a:pPr marL="0" indent="0" defTabSz="883402">
              <a:lnSpc>
                <a:spcPct val="80000"/>
              </a:lnSpc>
              <a:spcBef>
                <a:spcPct val="50000"/>
              </a:spcBef>
              <a:buNone/>
            </a:pPr>
            <a:endParaRPr lang="it-IT" sz="29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9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0884" y="0"/>
            <a:ext cx="8933116" cy="1214060"/>
          </a:xfrm>
          <a:solidFill>
            <a:schemeClr val="accent1"/>
          </a:solidFill>
        </p:spPr>
        <p:txBody>
          <a:bodyPr/>
          <a:lstStyle/>
          <a:p>
            <a:pPr algn="l" defTabSz="883402"/>
            <a:r>
              <a:rPr lang="it-IT" sz="3500">
                <a:solidFill>
                  <a:srgbClr val="66CCFF"/>
                </a:solidFill>
                <a:latin typeface="Verdana" pitchFamily="34" charset="0"/>
              </a:rPr>
              <a:t>Scifinder</a:t>
            </a:r>
            <a:r>
              <a:rPr lang="it-IT" sz="3500">
                <a:latin typeface="Verdana" pitchFamily="34" charset="0"/>
              </a:rPr>
              <a:t>: </a:t>
            </a:r>
            <a:r>
              <a:rPr lang="it-IT" sz="3500">
                <a:solidFill>
                  <a:srgbClr val="66CCFF"/>
                </a:solidFill>
                <a:latin typeface="Verdana" pitchFamily="34" charset="0"/>
              </a:rPr>
              <a:t>CHEMLIST</a:t>
            </a:r>
            <a:r>
              <a:rPr lang="it-IT" sz="3500">
                <a:latin typeface="Verdana" pitchFamily="34" charset="0"/>
              </a:rPr>
              <a:t> </a:t>
            </a:r>
            <a:br>
              <a:rPr lang="it-IT" sz="3500">
                <a:latin typeface="Verdana" pitchFamily="34" charset="0"/>
              </a:rPr>
            </a:br>
            <a:r>
              <a:rPr lang="it-IT" sz="3100">
                <a:latin typeface="Verdana" pitchFamily="34" charset="0"/>
              </a:rPr>
              <a:t>CAS Regulatory Information database</a:t>
            </a:r>
            <a:endParaRPr lang="it-IT" sz="3100">
              <a:solidFill>
                <a:srgbClr val="66CCFF"/>
              </a:solidFill>
              <a:latin typeface="Verdana" pitchFamily="34" charset="0"/>
            </a:endParaRP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287" y="1197428"/>
            <a:ext cx="8534606" cy="5934227"/>
          </a:xfrm>
        </p:spPr>
        <p:txBody>
          <a:bodyPr/>
          <a:lstStyle/>
          <a:p>
            <a:pPr marL="331276" indent="-331276" defTabSz="883402">
              <a:lnSpc>
                <a:spcPct val="80000"/>
              </a:lnSpc>
              <a:buNone/>
            </a:pPr>
            <a:endParaRPr lang="it-IT" sz="700"/>
          </a:p>
          <a:p>
            <a:pPr marL="331276" indent="-331276" defTabSz="883402">
              <a:lnSpc>
                <a:spcPct val="80000"/>
              </a:lnSpc>
              <a:buNone/>
            </a:pPr>
            <a:r>
              <a:rPr lang="it-IT" sz="2700" b="1">
                <a:latin typeface="Verdana" pitchFamily="34" charset="0"/>
              </a:rPr>
              <a:t>Copertura</a:t>
            </a:r>
          </a:p>
          <a:p>
            <a:pPr marL="331276" indent="-331276" defTabSz="883402">
              <a:lnSpc>
                <a:spcPct val="80000"/>
              </a:lnSpc>
            </a:pPr>
            <a:r>
              <a:rPr lang="it-IT" sz="1600">
                <a:latin typeface="Verdana" pitchFamily="34" charset="0"/>
              </a:rPr>
              <a:t>Più di </a:t>
            </a:r>
            <a:r>
              <a:rPr lang="it-IT" sz="1600" b="1">
                <a:solidFill>
                  <a:schemeClr val="hlink"/>
                </a:solidFill>
                <a:latin typeface="Verdana" pitchFamily="34" charset="0"/>
              </a:rPr>
              <a:t>275.000 sostanze</a:t>
            </a:r>
            <a:r>
              <a:rPr lang="it-IT" sz="1600">
                <a:latin typeface="Verdana" pitchFamily="34" charset="0"/>
              </a:rPr>
              <a:t> chimiche inventariate dal 1979 nei registri di agenzie nazionali e internazionali (le sostanze vengono registrate dalle aziende prima della produzione o distribuzione a fini di monitoraggio per esigenze di rispetto della legalità e della sicurezza - </a:t>
            </a:r>
            <a:r>
              <a:rPr lang="it-IT" sz="1600" b="1">
                <a:solidFill>
                  <a:schemeClr val="hlink"/>
                </a:solidFill>
                <a:latin typeface="Verdana" pitchFamily="34" charset="0"/>
              </a:rPr>
              <a:t>&gt; 100</a:t>
            </a:r>
            <a:r>
              <a:rPr lang="it-IT" sz="1600" b="1">
                <a:latin typeface="Verdana" pitchFamily="34" charset="0"/>
              </a:rPr>
              <a:t> </a:t>
            </a:r>
            <a:r>
              <a:rPr lang="it-IT" sz="1600" b="1">
                <a:solidFill>
                  <a:schemeClr val="hlink"/>
                </a:solidFill>
                <a:latin typeface="Verdana" pitchFamily="34" charset="0"/>
              </a:rPr>
              <a:t>chemical inventories and regulatory lists</a:t>
            </a:r>
            <a:r>
              <a:rPr lang="it-IT" sz="1600">
                <a:latin typeface="Verdana" pitchFamily="34" charset="0"/>
              </a:rPr>
              <a:t>).</a:t>
            </a:r>
          </a:p>
          <a:p>
            <a:pPr marL="331276" indent="-331276" defTabSz="883402">
              <a:lnSpc>
                <a:spcPct val="80000"/>
              </a:lnSpc>
            </a:pPr>
            <a:r>
              <a:rPr lang="it-IT" sz="1600">
                <a:latin typeface="Verdana" pitchFamily="34" charset="0"/>
              </a:rPr>
              <a:t>Il riferimento di ogni  sostanza fornisce i nomi di tutti gli organismi internazionali. Questo permette di rintracciarne rapidamente l’informazione regolamentare.</a:t>
            </a:r>
          </a:p>
          <a:p>
            <a:pPr marL="331276" indent="-331276" defTabSz="883402">
              <a:lnSpc>
                <a:spcPct val="80000"/>
              </a:lnSpc>
              <a:buNone/>
            </a:pPr>
            <a:endParaRPr lang="it-IT" sz="1600">
              <a:latin typeface="Verdana" pitchFamily="34" charset="0"/>
            </a:endParaRPr>
          </a:p>
          <a:p>
            <a:pPr marL="331276" indent="-331276" defTabSz="883402">
              <a:lnSpc>
                <a:spcPct val="80000"/>
              </a:lnSpc>
              <a:buNone/>
            </a:pPr>
            <a:r>
              <a:rPr lang="it-IT" sz="2700" b="1">
                <a:latin typeface="Verdana" pitchFamily="34" charset="0"/>
              </a:rPr>
              <a:t>Aggiornamento</a:t>
            </a:r>
            <a:r>
              <a:rPr lang="it-IT" sz="2300" b="1">
                <a:latin typeface="Verdana" pitchFamily="34" charset="0"/>
              </a:rPr>
              <a:t> </a:t>
            </a:r>
          </a:p>
          <a:p>
            <a:pPr marL="331276" indent="-331276" defTabSz="883402">
              <a:lnSpc>
                <a:spcPct val="80000"/>
              </a:lnSpc>
            </a:pPr>
            <a:r>
              <a:rPr lang="it-IT" sz="1600" b="1">
                <a:solidFill>
                  <a:schemeClr val="hlink"/>
                </a:solidFill>
                <a:latin typeface="Verdana" pitchFamily="34" charset="0"/>
              </a:rPr>
              <a:t>settimanale</a:t>
            </a:r>
            <a:r>
              <a:rPr lang="it-IT" sz="1600">
                <a:latin typeface="Verdana" pitchFamily="34" charset="0"/>
              </a:rPr>
              <a:t>. Ogni settimana vengono inserite ca. </a:t>
            </a:r>
            <a:r>
              <a:rPr lang="it-IT" sz="1600">
                <a:solidFill>
                  <a:schemeClr val="hlink"/>
                </a:solidFill>
                <a:latin typeface="Verdana" pitchFamily="34" charset="0"/>
              </a:rPr>
              <a:t>50 nuove sostanze</a:t>
            </a:r>
            <a:r>
              <a:rPr lang="it-IT" sz="1600">
                <a:latin typeface="Verdana" pitchFamily="34" charset="0"/>
              </a:rPr>
              <a:t> o integrazioni di sostanze esistenti.</a:t>
            </a:r>
          </a:p>
          <a:p>
            <a:pPr marL="331276" indent="-331276" defTabSz="883402">
              <a:lnSpc>
                <a:spcPct val="80000"/>
              </a:lnSpc>
              <a:buNone/>
            </a:pPr>
            <a:endParaRPr lang="it-IT" sz="1600">
              <a:latin typeface="Verdana" pitchFamily="34" charset="0"/>
            </a:endParaRPr>
          </a:p>
          <a:p>
            <a:pPr marL="331276" indent="-331276" defTabSz="883402">
              <a:lnSpc>
                <a:spcPct val="80000"/>
              </a:lnSpc>
              <a:buNone/>
            </a:pPr>
            <a:r>
              <a:rPr lang="it-IT" sz="2700" b="1">
                <a:latin typeface="Verdana" pitchFamily="34" charset="0"/>
              </a:rPr>
              <a:t>Consultazione</a:t>
            </a:r>
          </a:p>
          <a:p>
            <a:pPr marL="331276" indent="-331276" defTabSz="883402">
              <a:lnSpc>
                <a:spcPct val="80000"/>
              </a:lnSpc>
            </a:pPr>
            <a:r>
              <a:rPr lang="it-IT" sz="1600">
                <a:latin typeface="Verdana" pitchFamily="34" charset="0"/>
              </a:rPr>
              <a:t>E’ possibile ottenere lo </a:t>
            </a:r>
            <a:r>
              <a:rPr lang="it-IT" sz="1600">
                <a:solidFill>
                  <a:schemeClr val="hlink"/>
                </a:solidFill>
                <a:latin typeface="Verdana" pitchFamily="34" charset="0"/>
              </a:rPr>
              <a:t>status normativo</a:t>
            </a:r>
            <a:r>
              <a:rPr lang="it-IT" sz="1600">
                <a:latin typeface="Verdana" pitchFamily="34" charset="0"/>
              </a:rPr>
              <a:t> di una sostanza iniziando la consultazione con uno dei seguenti termini:</a:t>
            </a:r>
          </a:p>
          <a:p>
            <a:pPr marL="331276" indent="-331276" defTabSz="883402">
              <a:lnSpc>
                <a:spcPct val="80000"/>
              </a:lnSpc>
              <a:buNone/>
            </a:pPr>
            <a:r>
              <a:rPr lang="it-IT" sz="1600">
                <a:latin typeface="Verdana" pitchFamily="34" charset="0"/>
              </a:rPr>
              <a:t>			</a:t>
            </a:r>
            <a:r>
              <a:rPr lang="it-IT" sz="1600">
                <a:solidFill>
                  <a:schemeClr val="hlink"/>
                </a:solidFill>
                <a:latin typeface="Verdana" pitchFamily="34" charset="0"/>
              </a:rPr>
              <a:t>Struttura chimica</a:t>
            </a:r>
          </a:p>
          <a:p>
            <a:pPr marL="331276" indent="-331276" defTabSz="883402">
              <a:lnSpc>
                <a:spcPct val="80000"/>
              </a:lnSpc>
              <a:buNone/>
            </a:pPr>
            <a:r>
              <a:rPr lang="it-IT" sz="1600">
                <a:solidFill>
                  <a:schemeClr val="hlink"/>
                </a:solidFill>
                <a:latin typeface="Verdana" pitchFamily="34" charset="0"/>
              </a:rPr>
              <a:t>			Numero del CAS Registry</a:t>
            </a:r>
          </a:p>
          <a:p>
            <a:pPr marL="331276" indent="-331276" defTabSz="883402">
              <a:lnSpc>
                <a:spcPct val="80000"/>
              </a:lnSpc>
              <a:buNone/>
            </a:pPr>
            <a:r>
              <a:rPr lang="it-IT" sz="1600">
                <a:solidFill>
                  <a:schemeClr val="hlink"/>
                </a:solidFill>
                <a:latin typeface="Verdana" pitchFamily="34" charset="0"/>
              </a:rPr>
              <a:t>			Nome della sostanza</a:t>
            </a:r>
            <a:r>
              <a:rPr lang="it-IT" sz="1600">
                <a:latin typeface="Verdana" pitchFamily="34" charset="0"/>
              </a:rPr>
              <a:t> (nome commerciale o sinonimi)</a:t>
            </a:r>
          </a:p>
          <a:p>
            <a:pPr marL="331276" indent="-331276" defTabSz="883402">
              <a:lnSpc>
                <a:spcPct val="80000"/>
              </a:lnSpc>
              <a:buNone/>
            </a:pPr>
            <a:r>
              <a:rPr lang="it-IT" sz="1600">
                <a:latin typeface="Verdana" pitchFamily="34" charset="0"/>
              </a:rPr>
              <a:t>			</a:t>
            </a:r>
            <a:r>
              <a:rPr lang="it-IT" sz="1600">
                <a:solidFill>
                  <a:schemeClr val="hlink"/>
                </a:solidFill>
                <a:latin typeface="Verdana" pitchFamily="34" charset="0"/>
              </a:rPr>
              <a:t>Formula molecolare</a:t>
            </a:r>
            <a:r>
              <a:rPr lang="it-IT" sz="1600">
                <a:latin typeface="Verdana" pitchFamily="34" charset="0"/>
              </a:rPr>
              <a:t> </a:t>
            </a:r>
          </a:p>
          <a:p>
            <a:pPr marL="331276" indent="-331276" defTabSz="883402">
              <a:lnSpc>
                <a:spcPct val="80000"/>
              </a:lnSpc>
              <a:buNone/>
            </a:pPr>
            <a:endParaRPr lang="it-IT" sz="16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84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097643"/>
          </a:xfrm>
          <a:solidFill>
            <a:schemeClr val="accent1">
              <a:alpha val="42000"/>
            </a:schemeClr>
          </a:solidFill>
          <a:ln>
            <a:pattFill prst="plaid">
              <a:fgClr>
                <a:srgbClr val="FF99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l" defTabSz="883402"/>
            <a:r>
              <a:rPr lang="it-IT" sz="3500">
                <a:solidFill>
                  <a:srgbClr val="66CCFF"/>
                </a:solidFill>
                <a:latin typeface="Verdana" pitchFamily="34" charset="0"/>
              </a:rPr>
              <a:t>Scifinder</a:t>
            </a:r>
            <a:r>
              <a:rPr lang="it-IT" sz="3500">
                <a:latin typeface="Verdana" pitchFamily="34" charset="0"/>
              </a:rPr>
              <a:t>: </a:t>
            </a:r>
            <a:r>
              <a:rPr lang="it-IT" sz="3500">
                <a:solidFill>
                  <a:srgbClr val="66CCFF"/>
                </a:solidFill>
                <a:latin typeface="Verdana" pitchFamily="34" charset="0"/>
              </a:rPr>
              <a:t>CHEMCATS</a:t>
            </a:r>
            <a:r>
              <a:rPr lang="it-IT" sz="3500">
                <a:latin typeface="Verdana" pitchFamily="34" charset="0"/>
              </a:rPr>
              <a:t> </a:t>
            </a:r>
            <a:br>
              <a:rPr lang="it-IT" sz="3500">
                <a:latin typeface="Verdana" pitchFamily="34" charset="0"/>
              </a:rPr>
            </a:br>
            <a:r>
              <a:rPr lang="it-IT" sz="3500">
                <a:latin typeface="Verdana" pitchFamily="34" charset="0"/>
              </a:rPr>
              <a:t>CAS Chemical Catalog Database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884" y="1303262"/>
            <a:ext cx="8722232" cy="5965976"/>
          </a:xfrm>
        </p:spPr>
        <p:txBody>
          <a:bodyPr/>
          <a:lstStyle/>
          <a:p>
            <a:pPr marL="331276" indent="-331276" defTabSz="883402">
              <a:lnSpc>
                <a:spcPct val="80000"/>
              </a:lnSpc>
              <a:buClr>
                <a:schemeClr val="tx1"/>
              </a:buClr>
              <a:buNone/>
            </a:pPr>
            <a:r>
              <a:rPr lang="it-IT" sz="2300" b="1">
                <a:latin typeface="Verdana" pitchFamily="34" charset="0"/>
              </a:rPr>
              <a:t>Contenuto</a:t>
            </a:r>
          </a:p>
          <a:p>
            <a:pPr marL="331276" indent="-331276" defTabSz="883402">
              <a:lnSpc>
                <a:spcPct val="80000"/>
              </a:lnSpc>
              <a:buClr>
                <a:schemeClr val="tx1"/>
              </a:buClr>
              <a:buNone/>
            </a:pPr>
            <a:r>
              <a:rPr lang="it-IT" sz="1900">
                <a:latin typeface="Verdana" pitchFamily="34" charset="0"/>
              </a:rPr>
              <a:t>Il database contiene informazioni su </a:t>
            </a:r>
            <a:r>
              <a:rPr lang="it-IT" sz="1900">
                <a:solidFill>
                  <a:schemeClr val="hlink"/>
                </a:solidFill>
                <a:latin typeface="Verdana" pitchFamily="34" charset="0"/>
              </a:rPr>
              <a:t>36 milioni di sostanze chimiche</a:t>
            </a:r>
            <a:r>
              <a:rPr lang="it-IT" sz="1900">
                <a:latin typeface="Verdana" pitchFamily="34" charset="0"/>
              </a:rPr>
              <a:t> disponibili in commercio.</a:t>
            </a:r>
          </a:p>
          <a:p>
            <a:pPr marL="331276" indent="-331276" defTabSz="883402">
              <a:lnSpc>
                <a:spcPct val="80000"/>
              </a:lnSpc>
              <a:buClr>
                <a:schemeClr val="tx1"/>
              </a:buClr>
              <a:buNone/>
            </a:pPr>
            <a:r>
              <a:rPr lang="it-IT" sz="1900">
                <a:latin typeface="Verdana" pitchFamily="34" charset="0"/>
              </a:rPr>
              <a:t>Consente di trovare: nomi e indirizzi dei fornitori, stime di prezzi, condizioni di spedizione e informazioni sulla sicurezza delle sostanze.</a:t>
            </a:r>
          </a:p>
          <a:p>
            <a:pPr marL="331276" indent="-331276" defTabSz="883402">
              <a:lnSpc>
                <a:spcPct val="80000"/>
              </a:lnSpc>
              <a:buClr>
                <a:schemeClr val="tx1"/>
              </a:buClr>
              <a:buNone/>
            </a:pPr>
            <a:endParaRPr lang="it-IT" sz="1900">
              <a:latin typeface="Verdana" pitchFamily="34" charset="0"/>
            </a:endParaRPr>
          </a:p>
          <a:p>
            <a:pPr marL="331276" indent="-331276" defTabSz="883402">
              <a:lnSpc>
                <a:spcPct val="80000"/>
              </a:lnSpc>
              <a:buClr>
                <a:schemeClr val="tx1"/>
              </a:buClr>
              <a:buNone/>
            </a:pPr>
            <a:r>
              <a:rPr lang="it-IT" sz="2300" b="1">
                <a:latin typeface="Verdana" pitchFamily="34" charset="0"/>
              </a:rPr>
              <a:t>Copertura</a:t>
            </a:r>
          </a:p>
          <a:p>
            <a:pPr marL="331276" indent="-331276" defTabSz="883402">
              <a:lnSpc>
                <a:spcPct val="80000"/>
              </a:lnSpc>
              <a:buClr>
                <a:schemeClr val="tx1"/>
              </a:buClr>
              <a:buNone/>
            </a:pPr>
            <a:r>
              <a:rPr lang="it-IT" sz="1900">
                <a:latin typeface="Verdana" pitchFamily="34" charset="0"/>
              </a:rPr>
              <a:t>Dal </a:t>
            </a:r>
            <a:r>
              <a:rPr lang="it-IT" sz="1900">
                <a:solidFill>
                  <a:schemeClr val="hlink"/>
                </a:solidFill>
                <a:latin typeface="Verdana" pitchFamily="34" charset="0"/>
              </a:rPr>
              <a:t>1995</a:t>
            </a:r>
            <a:r>
              <a:rPr lang="it-IT" sz="1900">
                <a:latin typeface="Verdana" pitchFamily="34" charset="0"/>
              </a:rPr>
              <a:t> ad oggi. Più di 900 fornitori, più di 1.000 cataloghi di sostanze chimiche.</a:t>
            </a:r>
          </a:p>
          <a:p>
            <a:pPr marL="331276" indent="-331276" defTabSz="883402">
              <a:lnSpc>
                <a:spcPct val="80000"/>
              </a:lnSpc>
              <a:buClr>
                <a:schemeClr val="tx1"/>
              </a:buClr>
              <a:buNone/>
            </a:pPr>
            <a:endParaRPr lang="it-IT" sz="1900">
              <a:latin typeface="Verdana" pitchFamily="34" charset="0"/>
            </a:endParaRPr>
          </a:p>
          <a:p>
            <a:pPr marL="331276" indent="-331276" defTabSz="883402">
              <a:lnSpc>
                <a:spcPct val="80000"/>
              </a:lnSpc>
              <a:buClr>
                <a:schemeClr val="tx1"/>
              </a:buClr>
              <a:buNone/>
            </a:pPr>
            <a:r>
              <a:rPr lang="it-IT" sz="1900" b="1">
                <a:latin typeface="Verdana" pitchFamily="34" charset="0"/>
              </a:rPr>
              <a:t>Aggiornamento</a:t>
            </a:r>
          </a:p>
          <a:p>
            <a:pPr marL="331276" indent="-331276" defTabSz="883402">
              <a:lnSpc>
                <a:spcPct val="80000"/>
              </a:lnSpc>
              <a:buClr>
                <a:schemeClr val="tx1"/>
              </a:buClr>
              <a:buNone/>
            </a:pPr>
            <a:r>
              <a:rPr lang="it-IT" sz="1900">
                <a:latin typeface="Verdana" pitchFamily="34" charset="0"/>
              </a:rPr>
              <a:t>Avviene in ragione della disponibilità di nuovi cataloghi o di revisioni.</a:t>
            </a:r>
          </a:p>
          <a:p>
            <a:pPr marL="331276" indent="-331276" defTabSz="883402">
              <a:lnSpc>
                <a:spcPct val="80000"/>
              </a:lnSpc>
              <a:buClr>
                <a:schemeClr val="tx1"/>
              </a:buClr>
              <a:buNone/>
            </a:pPr>
            <a:endParaRPr lang="it-IT" sz="1900" b="1">
              <a:latin typeface="Verdana" pitchFamily="34" charset="0"/>
            </a:endParaRPr>
          </a:p>
          <a:p>
            <a:pPr marL="331276" indent="-331276" defTabSz="883402">
              <a:lnSpc>
                <a:spcPct val="80000"/>
              </a:lnSpc>
              <a:buClr>
                <a:schemeClr val="tx1"/>
              </a:buClr>
              <a:buNone/>
            </a:pPr>
            <a:r>
              <a:rPr lang="it-IT" sz="1900" b="1">
                <a:latin typeface="Verdana" pitchFamily="34" charset="0"/>
              </a:rPr>
              <a:t>Consultazione</a:t>
            </a:r>
          </a:p>
          <a:p>
            <a:pPr marL="331276" indent="-331276" defTabSz="883402">
              <a:lnSpc>
                <a:spcPct val="80000"/>
              </a:lnSpc>
              <a:buClr>
                <a:schemeClr val="tx1"/>
              </a:buClr>
              <a:buNone/>
            </a:pPr>
            <a:r>
              <a:rPr lang="it-IT" sz="1900">
                <a:latin typeface="Verdana" pitchFamily="34" charset="0"/>
              </a:rPr>
              <a:t>Informazioni sul fornitore si ottengono inserendo:			  		</a:t>
            </a:r>
            <a:r>
              <a:rPr lang="it-IT" sz="1900">
                <a:solidFill>
                  <a:schemeClr val="hlink"/>
                </a:solidFill>
                <a:latin typeface="Verdana" pitchFamily="34" charset="0"/>
              </a:rPr>
              <a:t>Struttura chimica</a:t>
            </a:r>
          </a:p>
          <a:p>
            <a:pPr marL="331276" indent="-331276" defTabSz="883402">
              <a:lnSpc>
                <a:spcPct val="80000"/>
              </a:lnSpc>
              <a:buNone/>
            </a:pPr>
            <a:r>
              <a:rPr lang="it-IT" sz="1900">
                <a:solidFill>
                  <a:schemeClr val="hlink"/>
                </a:solidFill>
                <a:latin typeface="Verdana" pitchFamily="34" charset="0"/>
              </a:rPr>
              <a:t>			Numero del CAS Registry</a:t>
            </a:r>
          </a:p>
          <a:p>
            <a:pPr marL="331276" indent="-331276" defTabSz="883402">
              <a:lnSpc>
                <a:spcPct val="80000"/>
              </a:lnSpc>
              <a:buNone/>
            </a:pPr>
            <a:r>
              <a:rPr lang="it-IT" sz="1900">
                <a:solidFill>
                  <a:schemeClr val="hlink"/>
                </a:solidFill>
                <a:latin typeface="Verdana" pitchFamily="34" charset="0"/>
              </a:rPr>
              <a:t>			Nome della sostanza</a:t>
            </a:r>
            <a:r>
              <a:rPr lang="it-IT" sz="1900">
                <a:latin typeface="Verdana" pitchFamily="34" charset="0"/>
              </a:rPr>
              <a:t> (nome commerciale o sinonimi)</a:t>
            </a:r>
          </a:p>
          <a:p>
            <a:pPr marL="331276" indent="-331276" defTabSz="883402">
              <a:lnSpc>
                <a:spcPct val="80000"/>
              </a:lnSpc>
              <a:buNone/>
            </a:pPr>
            <a:r>
              <a:rPr lang="it-IT" sz="1900">
                <a:latin typeface="Verdana" pitchFamily="34" charset="0"/>
              </a:rPr>
              <a:t>			</a:t>
            </a:r>
            <a:r>
              <a:rPr lang="it-IT" sz="1900">
                <a:solidFill>
                  <a:schemeClr val="hlink"/>
                </a:solidFill>
                <a:latin typeface="Verdana" pitchFamily="34" charset="0"/>
              </a:rPr>
              <a:t>Formula molecolare</a:t>
            </a:r>
            <a:r>
              <a:rPr lang="it-IT" sz="1900">
                <a:latin typeface="Verdana" pitchFamily="34" charset="0"/>
              </a:rPr>
              <a:t> </a:t>
            </a:r>
          </a:p>
          <a:p>
            <a:pPr marL="331276" indent="-331276" defTabSz="883402">
              <a:lnSpc>
                <a:spcPct val="80000"/>
              </a:lnSpc>
              <a:buClr>
                <a:schemeClr val="tx1"/>
              </a:buClr>
              <a:buNone/>
            </a:pPr>
            <a:endParaRPr lang="it-IT" sz="1900">
              <a:latin typeface="Verdana" pitchFamily="34" charset="0"/>
            </a:endParaRPr>
          </a:p>
          <a:p>
            <a:pPr marL="331276" indent="-331276" defTabSz="883402">
              <a:lnSpc>
                <a:spcPct val="80000"/>
              </a:lnSpc>
              <a:buClr>
                <a:schemeClr val="tx1"/>
              </a:buClr>
              <a:buNone/>
            </a:pPr>
            <a:endParaRPr lang="it-IT" sz="19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541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1991" y="0"/>
            <a:ext cx="8792009" cy="1143000"/>
          </a:xfrm>
          <a:solidFill>
            <a:schemeClr val="accent1"/>
          </a:solidFill>
          <a:ln/>
        </p:spPr>
        <p:txBody>
          <a:bodyPr lIns="91432" tIns="45716" rIns="91432" bIns="45716">
            <a:normAutofit fontScale="90000"/>
          </a:bodyPr>
          <a:lstStyle/>
          <a:p>
            <a:pPr algn="l" defTabSz="883402"/>
            <a:r>
              <a:rPr lang="it-IT">
                <a:solidFill>
                  <a:srgbClr val="66CCFF"/>
                </a:solidFill>
                <a:latin typeface="Verdana" pitchFamily="34" charset="0"/>
              </a:rPr>
              <a:t>Scifinder: </a:t>
            </a:r>
            <a:r>
              <a:rPr lang="it-IT" sz="3100">
                <a:solidFill>
                  <a:srgbClr val="66CCFF"/>
                </a:solidFill>
                <a:latin typeface="Verdana" pitchFamily="34" charset="0"/>
              </a:rPr>
              <a:t>CASREACT</a:t>
            </a:r>
            <a:r>
              <a:rPr lang="it-IT" sz="3100">
                <a:latin typeface="Verdana" pitchFamily="34" charset="0"/>
              </a:rPr>
              <a:t> </a:t>
            </a:r>
            <a:br>
              <a:rPr lang="it-IT" sz="3100">
                <a:latin typeface="Verdana" pitchFamily="34" charset="0"/>
              </a:rPr>
            </a:br>
            <a:r>
              <a:rPr lang="it-IT" sz="3100">
                <a:latin typeface="Verdana" pitchFamily="34" charset="0"/>
              </a:rPr>
              <a:t>CAS CHEMICAL REACTIONS</a:t>
            </a:r>
            <a:r>
              <a:rPr lang="it-IT" sz="3100"/>
              <a:t> </a:t>
            </a:r>
            <a:r>
              <a:rPr lang="it-IT" sz="3100">
                <a:latin typeface="Verdana" pitchFamily="34" charset="0"/>
              </a:rPr>
              <a:t>Database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433" y="1371298"/>
            <a:ext cx="8404354" cy="5829905"/>
          </a:xfrm>
          <a:noFill/>
          <a:ln/>
        </p:spPr>
        <p:txBody>
          <a:bodyPr lIns="91432" tIns="45716" rIns="91432" bIns="45716"/>
          <a:lstStyle/>
          <a:p>
            <a:pPr marL="0" indent="0" defTabSz="883402">
              <a:lnSpc>
                <a:spcPct val="80000"/>
              </a:lnSpc>
              <a:buNone/>
            </a:pPr>
            <a:r>
              <a:rPr lang="it-IT" sz="1900" b="1">
                <a:latin typeface="Verdana" pitchFamily="34" charset="0"/>
              </a:rPr>
              <a:t>Copertura</a:t>
            </a:r>
          </a:p>
          <a:p>
            <a:pPr marL="0" indent="0" defTabSz="883402">
              <a:lnSpc>
                <a:spcPct val="80000"/>
              </a:lnSpc>
              <a:buNone/>
            </a:pPr>
            <a:r>
              <a:rPr lang="it-IT" sz="1900">
                <a:latin typeface="Verdana" pitchFamily="34" charset="0"/>
              </a:rPr>
              <a:t>Contiene più di </a:t>
            </a:r>
            <a:r>
              <a:rPr lang="it-IT" sz="1900">
                <a:solidFill>
                  <a:schemeClr val="hlink"/>
                </a:solidFill>
                <a:latin typeface="Verdana" pitchFamily="34" charset="0"/>
              </a:rPr>
              <a:t>20 milioni </a:t>
            </a:r>
            <a:r>
              <a:rPr lang="it-IT" sz="1900">
                <a:latin typeface="Verdana" pitchFamily="34" charset="0"/>
              </a:rPr>
              <a:t>di </a:t>
            </a:r>
            <a:r>
              <a:rPr lang="it-IT" sz="1900">
                <a:solidFill>
                  <a:schemeClr val="hlink"/>
                </a:solidFill>
                <a:latin typeface="Verdana" pitchFamily="34" charset="0"/>
              </a:rPr>
              <a:t>reazioni singole </a:t>
            </a:r>
            <a:r>
              <a:rPr lang="it-IT" sz="1900">
                <a:latin typeface="Verdana" pitchFamily="34" charset="0"/>
              </a:rPr>
              <a:t>e</a:t>
            </a:r>
            <a:r>
              <a:rPr lang="it-IT" sz="1900">
                <a:solidFill>
                  <a:schemeClr val="hlink"/>
                </a:solidFill>
                <a:latin typeface="Verdana" pitchFamily="34" charset="0"/>
              </a:rPr>
              <a:t> a catena</a:t>
            </a:r>
            <a:r>
              <a:rPr lang="it-IT" sz="1900">
                <a:latin typeface="Verdana" pitchFamily="34" charset="0"/>
              </a:rPr>
              <a:t/>
            </a:r>
            <a:br>
              <a:rPr lang="it-IT" sz="1900">
                <a:latin typeface="Verdana" pitchFamily="34" charset="0"/>
              </a:rPr>
            </a:br>
            <a:r>
              <a:rPr lang="it-IT" sz="1900">
                <a:latin typeface="Verdana" pitchFamily="34" charset="0"/>
              </a:rPr>
              <a:t>tratte da milioni di articoli di periodici e da documenti brevettuali selezionati per essere inseriti in </a:t>
            </a:r>
            <a:r>
              <a:rPr lang="it-IT" sz="1900" i="1">
                <a:latin typeface="Verdana" pitchFamily="34" charset="0"/>
              </a:rPr>
              <a:t>Chemical Abstract</a:t>
            </a:r>
            <a:r>
              <a:rPr lang="it-IT" sz="1900">
                <a:latin typeface="Verdana" pitchFamily="34" charset="0"/>
              </a:rPr>
              <a:t> (CA) </a:t>
            </a:r>
            <a:r>
              <a:rPr lang="it-IT" sz="1900">
                <a:solidFill>
                  <a:schemeClr val="hlink"/>
                </a:solidFill>
                <a:latin typeface="Verdana" pitchFamily="34" charset="0"/>
              </a:rPr>
              <a:t>dal 1840</a:t>
            </a:r>
            <a:r>
              <a:rPr lang="it-IT" sz="1900">
                <a:latin typeface="Verdana" pitchFamily="34" charset="0"/>
              </a:rPr>
              <a:t> ad oggi.</a:t>
            </a:r>
          </a:p>
          <a:p>
            <a:pPr marL="0" indent="0" defTabSz="883402">
              <a:lnSpc>
                <a:spcPct val="80000"/>
              </a:lnSpc>
              <a:buNone/>
            </a:pPr>
            <a:endParaRPr lang="it-IT" sz="2300" b="1">
              <a:latin typeface="Verdana" pitchFamily="34" charset="0"/>
            </a:endParaRPr>
          </a:p>
          <a:p>
            <a:pPr marL="0" indent="0" defTabSz="883402">
              <a:lnSpc>
                <a:spcPct val="80000"/>
              </a:lnSpc>
              <a:buNone/>
            </a:pPr>
            <a:r>
              <a:rPr lang="it-IT" sz="1900" b="1">
                <a:latin typeface="Verdana" pitchFamily="34" charset="0"/>
              </a:rPr>
              <a:t>Aggiornamento</a:t>
            </a:r>
            <a:r>
              <a:rPr lang="it-IT" sz="2300">
                <a:latin typeface="Verdana" pitchFamily="34" charset="0"/>
              </a:rPr>
              <a:t> </a:t>
            </a:r>
          </a:p>
          <a:p>
            <a:pPr marL="0" indent="0" defTabSz="883402">
              <a:lnSpc>
                <a:spcPct val="80000"/>
              </a:lnSpc>
              <a:buNone/>
            </a:pPr>
            <a:r>
              <a:rPr lang="it-IT" sz="1700" b="1">
                <a:latin typeface="Verdana" pitchFamily="34" charset="0"/>
              </a:rPr>
              <a:t>Settimanale</a:t>
            </a:r>
            <a:r>
              <a:rPr lang="it-IT" sz="1700">
                <a:latin typeface="Verdana" pitchFamily="34" charset="0"/>
              </a:rPr>
              <a:t>,</a:t>
            </a:r>
            <a:r>
              <a:rPr lang="it-IT" sz="1700" b="1">
                <a:latin typeface="Verdana" pitchFamily="34" charset="0"/>
              </a:rPr>
              <a:t> </a:t>
            </a:r>
            <a:r>
              <a:rPr lang="it-IT" sz="1700">
                <a:latin typeface="Verdana" pitchFamily="34" charset="0"/>
              </a:rPr>
              <a:t>con l’aggiunta di ca. 30.000 nuove reazioni</a:t>
            </a:r>
            <a:r>
              <a:rPr lang="it-IT" sz="1900">
                <a:latin typeface="Verdana" pitchFamily="34" charset="0"/>
              </a:rPr>
              <a:t> </a:t>
            </a:r>
          </a:p>
          <a:p>
            <a:pPr marL="0" indent="0" defTabSz="883402">
              <a:lnSpc>
                <a:spcPct val="80000"/>
              </a:lnSpc>
              <a:buNone/>
            </a:pPr>
            <a:endParaRPr lang="it-IT" sz="1900">
              <a:latin typeface="Verdana" pitchFamily="34" charset="0"/>
            </a:endParaRPr>
          </a:p>
          <a:p>
            <a:pPr marL="0" indent="0" defTabSz="883402">
              <a:lnSpc>
                <a:spcPct val="80000"/>
              </a:lnSpc>
              <a:buNone/>
            </a:pPr>
            <a:r>
              <a:rPr lang="it-IT" sz="1900" b="1">
                <a:latin typeface="Verdana" pitchFamily="34" charset="0"/>
              </a:rPr>
              <a:t>Consultazione</a:t>
            </a:r>
            <a:r>
              <a:rPr lang="it-IT" sz="1900">
                <a:latin typeface="Verdana" pitchFamily="34" charset="0"/>
              </a:rPr>
              <a:t> </a:t>
            </a:r>
            <a:r>
              <a:rPr lang="it-IT" sz="2300">
                <a:latin typeface="Verdana" pitchFamily="34" charset="0"/>
              </a:rPr>
              <a:t> </a:t>
            </a:r>
          </a:p>
          <a:p>
            <a:pPr marL="0" indent="0" defTabSz="883402">
              <a:lnSpc>
                <a:spcPct val="80000"/>
              </a:lnSpc>
              <a:buNone/>
            </a:pPr>
            <a:r>
              <a:rPr lang="it-IT" sz="1900">
                <a:latin typeface="Verdana" pitchFamily="34" charset="0"/>
              </a:rPr>
              <a:t>Consente di trovare informazioni riguardanti condizioni di reazione, prodotti e catalizzanti, assegnando i ruoli specifici (reattivo, reagente, prodotto, catalisi, solventi) alle strutture in questione.</a:t>
            </a:r>
          </a:p>
          <a:p>
            <a:pPr marL="0" indent="0" defTabSz="883402">
              <a:lnSpc>
                <a:spcPct val="80000"/>
              </a:lnSpc>
              <a:buNone/>
            </a:pPr>
            <a:r>
              <a:rPr lang="it-IT" sz="1900">
                <a:latin typeface="Verdana" pitchFamily="34" charset="0"/>
              </a:rPr>
              <a:t>Per trovare informazioni sulle reazioni è necessario:</a:t>
            </a:r>
          </a:p>
          <a:p>
            <a:pPr marL="441701" lvl="1" indent="0" defTabSz="883402">
              <a:lnSpc>
                <a:spcPct val="80000"/>
              </a:lnSpc>
            </a:pPr>
            <a:r>
              <a:rPr lang="it-IT" sz="1900">
                <a:solidFill>
                  <a:schemeClr val="hlink"/>
                </a:solidFill>
                <a:latin typeface="Verdana" pitchFamily="34" charset="0"/>
              </a:rPr>
              <a:t> disegnare le strutture delle sostanze coinvolte. </a:t>
            </a:r>
          </a:p>
          <a:p>
            <a:pPr marL="441701" lvl="1" indent="0" defTabSz="883402">
              <a:lnSpc>
                <a:spcPct val="80000"/>
              </a:lnSpc>
            </a:pPr>
            <a:r>
              <a:rPr lang="it-IT" sz="1900">
                <a:solidFill>
                  <a:schemeClr val="hlink"/>
                </a:solidFill>
                <a:latin typeface="Verdana" pitchFamily="34" charset="0"/>
              </a:rPr>
              <a:t> definire i ruoli di ciascun attore</a:t>
            </a:r>
          </a:p>
          <a:p>
            <a:pPr marL="441701" lvl="1" indent="0" defTabSz="883402">
              <a:lnSpc>
                <a:spcPct val="80000"/>
              </a:lnSpc>
            </a:pPr>
            <a:r>
              <a:rPr lang="it-IT" sz="1900">
                <a:solidFill>
                  <a:schemeClr val="hlink"/>
                </a:solidFill>
                <a:latin typeface="Verdana" pitchFamily="34" charset="0"/>
              </a:rPr>
              <a:t> cliccare </a:t>
            </a:r>
            <a:r>
              <a:rPr lang="it-IT" sz="1900" i="1">
                <a:solidFill>
                  <a:schemeClr val="hlink"/>
                </a:solidFill>
                <a:latin typeface="Verdana" pitchFamily="34" charset="0"/>
              </a:rPr>
              <a:t>Get Reactions</a:t>
            </a:r>
          </a:p>
        </p:txBody>
      </p:sp>
    </p:spTree>
    <p:extLst>
      <p:ext uri="{BB962C8B-B14F-4D97-AF65-F5344CB8AC3E}">
        <p14:creationId xmlns:p14="http://schemas.microsoft.com/office/powerpoint/2010/main" val="25452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852</Words>
  <Application>Microsoft Office PowerPoint</Application>
  <PresentationFormat>Presentazione su schermo (4:3)</PresentationFormat>
  <Paragraphs>139</Paragraphs>
  <Slides>24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6" baseType="lpstr">
      <vt:lpstr>Tema di Office</vt:lpstr>
      <vt:lpstr>Immagine bitmap</vt:lpstr>
      <vt:lpstr> SciFinder e le risorse per la chimica </vt:lpstr>
      <vt:lpstr>SciFinder</vt:lpstr>
      <vt:lpstr>SciFinder :  caratteristiche  e punti di forza</vt:lpstr>
      <vt:lpstr> Scifinder:  CAplus</vt:lpstr>
      <vt:lpstr>MEDLINE/PUBMED</vt:lpstr>
      <vt:lpstr>Scifinder: Cas Registry  CAS Substance Database</vt:lpstr>
      <vt:lpstr>Scifinder: CHEMLIST  CAS Regulatory Information database</vt:lpstr>
      <vt:lpstr>Scifinder: CHEMCATS  CAS Chemical Catalog Database</vt:lpstr>
      <vt:lpstr>Scifinder: CASREACT  CAS CHEMICAL REACTIONS Database</vt:lpstr>
      <vt:lpstr>Scifinder: sintassi della ricerca e definizione dei termini</vt:lpstr>
      <vt:lpstr>Scifinder: per accedere</vt:lpstr>
      <vt:lpstr>Scifinder: License Agreement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Scifinder: visualizzare il record completo e ottenere il full-text</vt:lpstr>
      <vt:lpstr>Scifinder: Refine o filtrare selezionando tra 7 opzioni</vt:lpstr>
      <vt:lpstr>Scifinder: filtro per autore</vt:lpstr>
      <vt:lpstr>Scifinder: individuare chi cita un lavoro</vt:lpstr>
      <vt:lpstr>Scifinder: Ricerca per RN</vt:lpstr>
      <vt:lpstr>Scifinder: individuare i fornitori commerciali</vt:lpstr>
      <vt:lpstr>Scifinder – salvataggio del profilo della ricerca/keep me posted</vt:lpstr>
      <vt:lpstr>Scifinders overview https://www.cas.org/help/scifinder/index.htm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SciFinder e le risorse per la chimica </dc:title>
  <dc:creator>utente</dc:creator>
  <cp:lastModifiedBy>utente</cp:lastModifiedBy>
  <cp:revision>3</cp:revision>
  <dcterms:created xsi:type="dcterms:W3CDTF">2011-06-29T13:00:16Z</dcterms:created>
  <dcterms:modified xsi:type="dcterms:W3CDTF">2011-06-29T14:57:45Z</dcterms:modified>
</cp:coreProperties>
</file>